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2.xml" ContentType="application/vnd.openxmlformats-officedocument.presentationml.notesSlide+xml"/>
  <Override PartName="/ppt/tags/tag2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5" r:id="rId1"/>
  </p:sldMasterIdLst>
  <p:notesMasterIdLst>
    <p:notesMasterId r:id="rId52"/>
  </p:notesMasterIdLst>
  <p:handoutMasterIdLst>
    <p:handoutMasterId r:id="rId53"/>
  </p:handoutMasterIdLst>
  <p:sldIdLst>
    <p:sldId id="2727" r:id="rId2"/>
    <p:sldId id="3091" r:id="rId3"/>
    <p:sldId id="2767" r:id="rId4"/>
    <p:sldId id="2771" r:id="rId5"/>
    <p:sldId id="2777" r:id="rId6"/>
    <p:sldId id="2769" r:id="rId7"/>
    <p:sldId id="2776" r:id="rId8"/>
    <p:sldId id="2524" r:id="rId9"/>
    <p:sldId id="2772" r:id="rId10"/>
    <p:sldId id="2606" r:id="rId11"/>
    <p:sldId id="2610" r:id="rId12"/>
    <p:sldId id="2611" r:id="rId13"/>
    <p:sldId id="2773" r:id="rId14"/>
    <p:sldId id="2774" r:id="rId15"/>
    <p:sldId id="2779" r:id="rId16"/>
    <p:sldId id="2664" r:id="rId17"/>
    <p:sldId id="2847" r:id="rId18"/>
    <p:sldId id="2849" r:id="rId19"/>
    <p:sldId id="2843" r:id="rId20"/>
    <p:sldId id="2854" r:id="rId21"/>
    <p:sldId id="2855" r:id="rId22"/>
    <p:sldId id="2871" r:id="rId23"/>
    <p:sldId id="2856" r:id="rId24"/>
    <p:sldId id="2845" r:id="rId25"/>
    <p:sldId id="2850" r:id="rId26"/>
    <p:sldId id="2852" r:id="rId27"/>
    <p:sldId id="2875" r:id="rId28"/>
    <p:sldId id="2859" r:id="rId29"/>
    <p:sldId id="2587" r:id="rId30"/>
    <p:sldId id="2718" r:id="rId31"/>
    <p:sldId id="1965" r:id="rId32"/>
    <p:sldId id="2746" r:id="rId33"/>
    <p:sldId id="1967" r:id="rId34"/>
    <p:sldId id="2023" r:id="rId35"/>
    <p:sldId id="2411" r:id="rId36"/>
    <p:sldId id="2689" r:id="rId37"/>
    <p:sldId id="2878" r:id="rId38"/>
    <p:sldId id="2048" r:id="rId39"/>
    <p:sldId id="2786" r:id="rId40"/>
    <p:sldId id="2919" r:id="rId41"/>
    <p:sldId id="2888" r:id="rId42"/>
    <p:sldId id="2788" r:id="rId43"/>
    <p:sldId id="2602" r:id="rId44"/>
    <p:sldId id="2915" r:id="rId45"/>
    <p:sldId id="2989" r:id="rId46"/>
    <p:sldId id="2870" r:id="rId47"/>
    <p:sldId id="2054" r:id="rId48"/>
    <p:sldId id="2882" r:id="rId49"/>
    <p:sldId id="2916" r:id="rId50"/>
    <p:sldId id="2939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895B"/>
    <a:srgbClr val="FF648F"/>
    <a:srgbClr val="F37440"/>
    <a:srgbClr val="F3753F"/>
    <a:srgbClr val="F3E9D5"/>
    <a:srgbClr val="738260"/>
    <a:srgbClr val="788965"/>
    <a:srgbClr val="D0D0D0"/>
    <a:srgbClr val="D3D3D3"/>
    <a:srgbClr val="D8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89"/>
    <p:restoredTop sz="97532"/>
  </p:normalViewPr>
  <p:slideViewPr>
    <p:cSldViewPr snapToGrid="0" snapToObjects="1">
      <p:cViewPr varScale="1">
        <p:scale>
          <a:sx n="125" d="100"/>
          <a:sy n="125" d="100"/>
        </p:scale>
        <p:origin x="1160" y="176"/>
      </p:cViewPr>
      <p:guideLst>
        <p:guide orient="horz" pos="2136"/>
        <p:guide pos="3840"/>
      </p:guideLst>
    </p:cSldViewPr>
  </p:slideViewPr>
  <p:outlineViewPr>
    <p:cViewPr>
      <p:scale>
        <a:sx n="33" d="100"/>
        <a:sy n="33" d="100"/>
      </p:scale>
      <p:origin x="0" y="-13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113" d="100"/>
          <a:sy n="113" d="100"/>
        </p:scale>
        <p:origin x="500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87AE45-7D9C-AF4B-9127-07A37BCC0B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D4BF13-FEF8-6847-BD1B-D751112DA7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69856-63EF-664B-B6D1-4347CEFEB312}" type="datetimeFigureOut">
              <a:rPr lang="en-US" smtClean="0">
                <a:latin typeface="Arial Regular"/>
              </a:rPr>
              <a:t>5/7/24</a:t>
            </a:fld>
            <a:endParaRPr lang="en-US">
              <a:latin typeface="Arial Regular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FBDD7-16D6-054A-8A98-281A3B7C5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406F2-82FA-EB49-BDED-F186357D5D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CF472-C139-3E41-873F-842C077DA286}" type="slidenum">
              <a:rPr lang="en-US" smtClean="0">
                <a:latin typeface="Arial Regular"/>
              </a:rPr>
              <a:t>‹#›</a:t>
            </a:fld>
            <a:endParaRPr lang="en-US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682926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C7103FDF-5845-2441-8890-D723FF5A85D0}" type="datetimeFigureOut">
              <a:rPr lang="en-US" smtClean="0"/>
              <a:pPr/>
              <a:t>5/7/24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FFDCFA53-E6C0-FD4E-82A8-4284543D79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010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432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35193-C05C-4279-8845-E59698DB81F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47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11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331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30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21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5520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06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Walking Arizona: February 2018">
            <a:extLst>
              <a:ext uri="{FF2B5EF4-FFF2-40B4-BE49-F238E27FC236}">
                <a16:creationId xmlns:a16="http://schemas.microsoft.com/office/drawing/2014/main" id="{EE95779C-0466-252E-57EA-C9593108CF9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6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FB5B278-83B7-3046-8766-F3AC294D9E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5421" y="119999"/>
            <a:ext cx="10515600" cy="71529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ECB34F34-D933-FF46-BAD3-AA030BFB1D7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973015"/>
            <a:ext cx="6988175" cy="523728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4081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B206701-FB2B-2243-9AF5-4D541356F370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9C70DF3-C46A-0C4F-9EE9-A292209A159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600200"/>
            <a:ext cx="6988175" cy="461010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6987433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2D2736-BFBA-BB47-995A-EF5AB50AE8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55013" y="293688"/>
            <a:ext cx="3532187" cy="625475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/>
            </a:lvl1pPr>
          </a:lstStyle>
          <a:p>
            <a:r>
              <a:rPr lang="en-US"/>
              <a:t>Drag image here or click the icon to prompt image insert</a:t>
            </a:r>
          </a:p>
        </p:txBody>
      </p:sp>
    </p:spTree>
    <p:extLst>
      <p:ext uri="{BB962C8B-B14F-4D97-AF65-F5344CB8AC3E}">
        <p14:creationId xmlns:p14="http://schemas.microsoft.com/office/powerpoint/2010/main" val="793727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EBE8CA-3E13-334A-A201-6659DA8D816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7375" y="914400"/>
            <a:ext cx="11331909" cy="529590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6577" y="79997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</a:p>
        </p:txBody>
      </p:sp>
    </p:spTree>
    <p:extLst>
      <p:ext uri="{BB962C8B-B14F-4D97-AF65-F5344CB8AC3E}">
        <p14:creationId xmlns:p14="http://schemas.microsoft.com/office/powerpoint/2010/main" val="4195313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378D16A-296F-504C-9993-61D85954447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7375" y="1254369"/>
            <a:ext cx="5007082" cy="4955931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724D81-F1E9-6F46-B84C-B7FD3F439A5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096000" y="1301262"/>
            <a:ext cx="5007082" cy="4908479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8202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ACDF3-7909-7F4D-9ED4-6F2AFF5FE89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2A41B34-1B59-0E48-A253-A7B35CA14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71B82E3-D306-D645-8BF6-703EE52D6634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208144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256D42C-B49D-8445-B1DA-DD261C5504E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7829657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DBF9AF2-FEB3-7349-9371-958557A5E5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213987E-622A-AB46-832A-1833AAF9D7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08254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69AF3B-2FA6-3642-B6BE-BC6255BD16B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29133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</p:spTree>
    <p:extLst>
      <p:ext uri="{BB962C8B-B14F-4D97-AF65-F5344CB8AC3E}">
        <p14:creationId xmlns:p14="http://schemas.microsoft.com/office/powerpoint/2010/main" val="2917534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454273"/>
            <a:ext cx="4114800" cy="1692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03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093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 Line Header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6B53C7-6C8A-EF4D-991C-96328DBE6FA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788" y="1301262"/>
            <a:ext cx="11066950" cy="490903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88" y="130703"/>
            <a:ext cx="11020058" cy="10339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br>
              <a:rPr lang="en-US" dirty="0"/>
            </a:br>
            <a:r>
              <a:rPr lang="en-US" dirty="0"/>
              <a:t>Multiple Line Header Sample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19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56FA7-97CD-CC44-A8FE-03ECA54A4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750" y="212738"/>
            <a:ext cx="11049203" cy="71529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AB083E24-8154-9543-A6CC-28C5F5B3C69F}"/>
              </a:ext>
            </a:extLst>
          </p:cNvPr>
          <p:cNvSpPr txBox="1">
            <a:spLocks/>
          </p:cNvSpPr>
          <p:nvPr/>
        </p:nvSpPr>
        <p:spPr>
          <a:xfrm>
            <a:off x="87720" y="6540193"/>
            <a:ext cx="328449" cy="25160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50" b="0" i="0" kern="1200" smtClean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250" b="0" i="0" kern="120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</a:t>
            </a: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5ADBA48-0344-6447-B080-904752F0B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482" y="1131277"/>
            <a:ext cx="10971472" cy="53156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30761E-1058-AE46-808B-05F1BF8A8B23}"/>
              </a:ext>
            </a:extLst>
          </p:cNvPr>
          <p:cNvSpPr/>
          <p:nvPr userDrawn="1"/>
        </p:nvSpPr>
        <p:spPr>
          <a:xfrm>
            <a:off x="165451" y="6593503"/>
            <a:ext cx="171522" cy="1692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fld id="{233707B4-AEDC-BC43-B2A3-31B9137B1060}" type="slidenum">
              <a:rPr lang="en-US" sz="1100" smtClean="0">
                <a:solidFill>
                  <a:schemeClr val="accent1"/>
                </a:solidFill>
              </a:rPr>
              <a:pPr/>
              <a:t>‹#›</a:t>
            </a:fld>
            <a:endParaRPr lang="en-US" sz="11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53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68" r:id="rId2"/>
    <p:sldLayoutId id="2147483769" r:id="rId3"/>
    <p:sldLayoutId id="2147483774" r:id="rId4"/>
    <p:sldLayoutId id="2147483794" r:id="rId5"/>
    <p:sldLayoutId id="2147483778" r:id="rId6"/>
    <p:sldLayoutId id="2147483799" r:id="rId7"/>
    <p:sldLayoutId id="2147483800" r:id="rId8"/>
    <p:sldLayoutId id="2147483801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1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34950" indent="-23495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77850" indent="-223838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60475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603375" indent="-222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3" pos="360">
          <p15:clr>
            <a:srgbClr val="F26B43"/>
          </p15:clr>
        </p15:guide>
        <p15:guide id="24" orient="horz" pos="408">
          <p15:clr>
            <a:srgbClr val="F26B43"/>
          </p15:clr>
        </p15:guide>
        <p15:guide id="25" orient="horz" pos="1008">
          <p15:clr>
            <a:srgbClr val="F26B43"/>
          </p15:clr>
        </p15:guide>
        <p15:guide id="26" orient="horz" pos="3912">
          <p15:clr>
            <a:srgbClr val="F26B43"/>
          </p15:clr>
        </p15:guide>
        <p15:guide id="27" orient="horz" pos="1296">
          <p15:clr>
            <a:srgbClr val="F26B43"/>
          </p15:clr>
        </p15:guide>
        <p15:guide id="28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notesSlide" Target="../notesSlides/notesSlide2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13" Type="http://schemas.openxmlformats.org/officeDocument/2006/relationships/slideLayout" Target="../slideLayouts/slideLayout7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tags" Target="../tags/tag35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tags" Target="../tags/tag34.xml"/><Relationship Id="rId5" Type="http://schemas.openxmlformats.org/officeDocument/2006/relationships/tags" Target="../tags/tag28.xml"/><Relationship Id="rId10" Type="http://schemas.openxmlformats.org/officeDocument/2006/relationships/tags" Target="../tags/tag33.xml"/><Relationship Id="rId4" Type="http://schemas.openxmlformats.org/officeDocument/2006/relationships/tags" Target="../tags/tag27.xml"/><Relationship Id="rId9" Type="http://schemas.openxmlformats.org/officeDocument/2006/relationships/tags" Target="../tags/tag3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3497DF9-C4DB-FD9B-579F-F57544787613}"/>
              </a:ext>
            </a:extLst>
          </p:cNvPr>
          <p:cNvSpPr txBox="1">
            <a:spLocks/>
          </p:cNvSpPr>
          <p:nvPr/>
        </p:nvSpPr>
        <p:spPr>
          <a:xfrm>
            <a:off x="4367983" y="106104"/>
            <a:ext cx="3065293" cy="529901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3200" dirty="0">
                <a:solidFill>
                  <a:schemeClr val="bg1"/>
                </a:solidFill>
              </a:rPr>
              <a:t>UCSD CSE 30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5B5CA933-6659-DB1B-58D4-6C967621FD01}"/>
              </a:ext>
            </a:extLst>
          </p:cNvPr>
          <p:cNvSpPr txBox="1">
            <a:spLocks/>
          </p:cNvSpPr>
          <p:nvPr/>
        </p:nvSpPr>
        <p:spPr>
          <a:xfrm>
            <a:off x="132080" y="6312861"/>
            <a:ext cx="1872474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Keith Muller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28254-9A0D-0FCB-9486-F59C1E8AD825}"/>
              </a:ext>
            </a:extLst>
          </p:cNvPr>
          <p:cNvSpPr txBox="1">
            <a:spLocks/>
          </p:cNvSpPr>
          <p:nvPr/>
        </p:nvSpPr>
        <p:spPr>
          <a:xfrm>
            <a:off x="5319206" y="1492341"/>
            <a:ext cx="1914714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Lecture - 11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A5DF4B8-3B21-471C-AB4D-656E238C2999}"/>
              </a:ext>
            </a:extLst>
          </p:cNvPr>
          <p:cNvSpPr txBox="1">
            <a:spLocks/>
          </p:cNvSpPr>
          <p:nvPr/>
        </p:nvSpPr>
        <p:spPr>
          <a:xfrm>
            <a:off x="2323113" y="799377"/>
            <a:ext cx="7522623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Computer Organization and Systems Programming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0D7BEAD-585D-AF13-F52C-2E855CB10A6F}"/>
              </a:ext>
            </a:extLst>
          </p:cNvPr>
          <p:cNvSpPr txBox="1">
            <a:spLocks/>
          </p:cNvSpPr>
          <p:nvPr/>
        </p:nvSpPr>
        <p:spPr>
          <a:xfrm>
            <a:off x="47766" y="106104"/>
            <a:ext cx="1781034" cy="333167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bg1"/>
                </a:solidFill>
              </a:rPr>
              <a:t>Version 2.02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BD8C920-025A-C1BE-B9C9-7D053757E3EA}"/>
              </a:ext>
            </a:extLst>
          </p:cNvPr>
          <p:cNvSpPr txBox="1">
            <a:spLocks/>
          </p:cNvSpPr>
          <p:nvPr/>
        </p:nvSpPr>
        <p:spPr>
          <a:xfrm>
            <a:off x="10452873" y="6312861"/>
            <a:ext cx="1739127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 anchor="ctr"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1600" dirty="0">
                <a:solidFill>
                  <a:schemeClr val="bg1"/>
                </a:solidFill>
              </a:rPr>
              <a:t>Cray XMP-1982</a:t>
            </a:r>
          </a:p>
        </p:txBody>
      </p:sp>
    </p:spTree>
    <p:extLst>
      <p:ext uri="{BB962C8B-B14F-4D97-AF65-F5344CB8AC3E}">
        <p14:creationId xmlns:p14="http://schemas.microsoft.com/office/powerpoint/2010/main" val="4161750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36F1E-2616-924B-869D-66F8E04A8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0" y="119999"/>
            <a:ext cx="11318823" cy="522096"/>
          </a:xfrm>
        </p:spPr>
        <p:txBody>
          <a:bodyPr/>
          <a:lstStyle/>
          <a:p>
            <a:r>
              <a:rPr lang="en-US" dirty="0"/>
              <a:t>Hash Table With Collision Chaining (multiple linked lists)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016C9-38F7-FB7C-7067-C3517BAC762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02044" y="3217341"/>
            <a:ext cx="11387912" cy="352065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354012" indent="-342900">
              <a:buFont typeface="+mj-lt"/>
              <a:buAutoNum type="arabicPeriod"/>
            </a:pPr>
            <a:r>
              <a:rPr lang="en-US" altLang="en-US" sz="2000" dirty="0"/>
              <a:t>Calculate the hash value: </a:t>
            </a:r>
            <a:r>
              <a:rPr lang="en-US" altLang="en-US" sz="2000" dirty="0" err="1"/>
              <a:t>hashval</a:t>
            </a:r>
            <a:r>
              <a:rPr lang="en-US" altLang="en-US" sz="2000" dirty="0"/>
              <a:t> = hash(key);</a:t>
            </a:r>
          </a:p>
          <a:p>
            <a:pPr marL="354012" indent="-342900">
              <a:buFont typeface="+mj-lt"/>
              <a:buAutoNum type="arabicPeriod"/>
            </a:pPr>
            <a:r>
              <a:rPr lang="en-US" altLang="en-US" sz="2000" dirty="0"/>
              <a:t> Calculate index </a:t>
            </a:r>
            <a:r>
              <a:rPr lang="en-US" altLang="en-US" sz="20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altLang="en-US" sz="20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hashval</a:t>
            </a:r>
            <a:r>
              <a:rPr lang="en-US" alt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 TABLESIZE</a:t>
            </a:r>
          </a:p>
          <a:p>
            <a:pPr marL="354012" indent="-342900">
              <a:lnSpc>
                <a:spcPct val="90000"/>
              </a:lnSpc>
              <a:buFont typeface="+mj-lt"/>
              <a:buAutoNum type="arabicPeriod"/>
            </a:pPr>
            <a:r>
              <a:rPr lang="en-US" altLang="en-US" sz="2000" dirty="0"/>
              <a:t>Go to array element </a:t>
            </a:r>
            <a:r>
              <a:rPr lang="en-US" altLang="en-US" sz="2000" b="1" dirty="0" err="1">
                <a:solidFill>
                  <a:schemeClr val="accent1"/>
                </a:solidFill>
                <a:latin typeface="Courier New" panose="02070309020205020404" pitchFamily="49" charset="0"/>
              </a:rPr>
              <a:t>i</a:t>
            </a:r>
            <a:r>
              <a:rPr lang="en-US" altLang="en-US" sz="2000" dirty="0"/>
              <a:t>, i.e., </a:t>
            </a:r>
            <a:r>
              <a:rPr lang="en-US" altLang="en-US" sz="2000" b="1" dirty="0">
                <a:solidFill>
                  <a:schemeClr val="accent1"/>
                </a:solidFill>
                <a:latin typeface="Courier New" panose="02070309020205020404" pitchFamily="49" charset="0"/>
              </a:rPr>
              <a:t>T[</a:t>
            </a:r>
            <a:r>
              <a:rPr lang="en-US" altLang="en-US" sz="2000" b="1" dirty="0" err="1">
                <a:solidFill>
                  <a:schemeClr val="accent1"/>
                </a:solidFill>
                <a:latin typeface="Courier New" panose="02070309020205020404" pitchFamily="49" charset="0"/>
              </a:rPr>
              <a:t>i</a:t>
            </a:r>
            <a:r>
              <a:rPr lang="en-US" altLang="en-US" sz="2000" b="1" dirty="0">
                <a:solidFill>
                  <a:schemeClr val="accent1"/>
                </a:solidFill>
                <a:latin typeface="Courier New" panose="02070309020205020404" pitchFamily="49" charset="0"/>
              </a:rPr>
              <a:t>] or *(</a:t>
            </a:r>
            <a:r>
              <a:rPr lang="en-US" altLang="en-US" sz="2000" b="1" dirty="0" err="1">
                <a:solidFill>
                  <a:schemeClr val="accent1"/>
                </a:solidFill>
                <a:latin typeface="Courier New" panose="02070309020205020404" pitchFamily="49" charset="0"/>
              </a:rPr>
              <a:t>T+i</a:t>
            </a:r>
            <a:r>
              <a:rPr lang="en-US" altLang="en-US" sz="2000" b="1" dirty="0">
                <a:solidFill>
                  <a:schemeClr val="accent1"/>
                </a:solidFill>
                <a:latin typeface="Courier New" panose="02070309020205020404" pitchFamily="49" charset="0"/>
              </a:rPr>
              <a:t>): </a:t>
            </a:r>
            <a:r>
              <a:rPr lang="en-US" altLang="en-US" sz="2000" dirty="0"/>
              <a:t>contains the head pointer for collision chain</a:t>
            </a:r>
          </a:p>
          <a:p>
            <a:pPr marL="354012" indent="-342900">
              <a:buFont typeface="+mj-lt"/>
              <a:buAutoNum type="arabicPeriod"/>
            </a:pPr>
            <a:r>
              <a:rPr lang="en-US" altLang="en-US" sz="2000" dirty="0">
                <a:solidFill>
                  <a:srgbClr val="0070C0"/>
                </a:solidFill>
              </a:rPr>
              <a:t>Walk the linked list for element</a:t>
            </a:r>
            <a:r>
              <a:rPr lang="en-US" altLang="en-US" sz="2000" dirty="0"/>
              <a:t>, add element, remove element, etc. from the linked list</a:t>
            </a:r>
          </a:p>
          <a:p>
            <a:pPr marL="354012" indent="-342900">
              <a:buFont typeface="+mj-lt"/>
              <a:buAutoNum type="arabicPeriod"/>
            </a:pPr>
            <a:r>
              <a:rPr lang="en-US" altLang="en-US" sz="2000" dirty="0">
                <a:solidFill>
                  <a:srgbClr val="2C895B"/>
                </a:solidFill>
              </a:rPr>
              <a:t>New items added </a:t>
            </a:r>
            <a:r>
              <a:rPr lang="en-US" altLang="en-US" sz="2000" dirty="0"/>
              <a:t>to the hash table are typically added </a:t>
            </a:r>
            <a:r>
              <a:rPr lang="en-US" altLang="en-US" sz="2000" dirty="0">
                <a:solidFill>
                  <a:srgbClr val="2C895B"/>
                </a:solidFill>
              </a:rPr>
              <a:t>at the front </a:t>
            </a:r>
            <a:r>
              <a:rPr lang="en-US" altLang="en-US" sz="2000" dirty="0">
                <a:solidFill>
                  <a:schemeClr val="tx2"/>
                </a:solidFill>
              </a:rPr>
              <a:t>or </a:t>
            </a:r>
            <a:r>
              <a:rPr lang="en-US" altLang="en-US" sz="2000" dirty="0">
                <a:solidFill>
                  <a:srgbClr val="0070C0"/>
                </a:solidFill>
              </a:rPr>
              <a:t>at</a:t>
            </a:r>
            <a:r>
              <a:rPr lang="en-US" altLang="en-US" sz="2000" dirty="0">
                <a:solidFill>
                  <a:schemeClr val="tx2"/>
                </a:solidFill>
              </a:rPr>
              <a:t> </a:t>
            </a:r>
            <a:r>
              <a:rPr lang="en-US" altLang="en-US" sz="2000" dirty="0">
                <a:solidFill>
                  <a:schemeClr val="accent1"/>
                </a:solidFill>
              </a:rPr>
              <a:t>the end </a:t>
            </a:r>
            <a:r>
              <a:rPr lang="en-US" altLang="en-US" sz="2000" dirty="0"/>
              <a:t>of the </a:t>
            </a:r>
            <a:r>
              <a:rPr lang="en-US" altLang="en-US" sz="2000" i="1" dirty="0">
                <a:solidFill>
                  <a:srgbClr val="F37440"/>
                </a:solidFill>
              </a:rPr>
              <a:t>collision chain </a:t>
            </a:r>
            <a:r>
              <a:rPr lang="en-US" altLang="en-US" sz="2000" dirty="0"/>
              <a:t>linked list </a:t>
            </a:r>
            <a:r>
              <a:rPr lang="en-US" altLang="en-US" sz="2000" i="1" dirty="0">
                <a:solidFill>
                  <a:srgbClr val="2C895B"/>
                </a:solidFill>
              </a:rPr>
              <a:t>(when multiple keys hash to same </a:t>
            </a:r>
            <a:r>
              <a:rPr lang="en-US" altLang="en-US" sz="2000" i="1" dirty="0">
                <a:solidFill>
                  <a:srgbClr val="F37440"/>
                </a:solidFill>
              </a:rPr>
              <a:t>index</a:t>
            </a:r>
            <a:r>
              <a:rPr lang="en-US" altLang="en-US" sz="2000" i="1" dirty="0">
                <a:solidFill>
                  <a:srgbClr val="2C895B"/>
                </a:solidFill>
              </a:rPr>
              <a:t> .. they </a:t>
            </a:r>
            <a:r>
              <a:rPr lang="en-US" altLang="en-US" sz="2000" b="1" i="1" dirty="0">
                <a:solidFill>
                  <a:srgbClr val="2C895B"/>
                </a:solidFill>
              </a:rPr>
              <a:t>collide</a:t>
            </a:r>
            <a:r>
              <a:rPr lang="en-US" altLang="en-US" sz="2000" i="1" dirty="0">
                <a:solidFill>
                  <a:srgbClr val="2C895B"/>
                </a:solidFill>
              </a:rPr>
              <a:t>)</a:t>
            </a:r>
          </a:p>
          <a:p>
            <a:r>
              <a:rPr lang="en-US" altLang="en-US" sz="2000" b="1" dirty="0">
                <a:solidFill>
                  <a:srgbClr val="0070C0"/>
                </a:solidFill>
              </a:rPr>
              <a:t>Hash arrays </a:t>
            </a:r>
            <a:r>
              <a:rPr lang="en-US" altLang="en-US" sz="2000" dirty="0">
                <a:solidFill>
                  <a:srgbClr val="0070C0"/>
                </a:solidFill>
              </a:rPr>
              <a:t>need an </a:t>
            </a:r>
            <a:r>
              <a:rPr lang="en-US" altLang="en-US" sz="2000" b="1" dirty="0">
                <a:solidFill>
                  <a:srgbClr val="0070C0"/>
                </a:solidFill>
              </a:rPr>
              <a:t>index number to select a chain</a:t>
            </a:r>
            <a:r>
              <a:rPr lang="en-US" altLang="en-US" sz="2000" dirty="0"/>
              <a:t>, so if we have a </a:t>
            </a:r>
            <a:r>
              <a:rPr lang="en-US" altLang="en-US" sz="2000" dirty="0">
                <a:solidFill>
                  <a:srgbClr val="0070C0"/>
                </a:solidFill>
              </a:rPr>
              <a:t>string</a:t>
            </a:r>
            <a:r>
              <a:rPr lang="en-US" altLang="en-US" sz="2000" dirty="0"/>
              <a:t>, we must first </a:t>
            </a:r>
            <a:r>
              <a:rPr lang="en-US" altLang="en-US" sz="2000" dirty="0">
                <a:solidFill>
                  <a:srgbClr val="0070C0"/>
                </a:solidFill>
              </a:rPr>
              <a:t>convert to a </a:t>
            </a:r>
            <a:r>
              <a:rPr lang="en-US" altLang="en-US" sz="2000" dirty="0" err="1">
                <a:solidFill>
                  <a:srgbClr val="0070C0"/>
                </a:solidFill>
              </a:rPr>
              <a:t>hashval</a:t>
            </a:r>
            <a:r>
              <a:rPr lang="en-US" altLang="en-US" sz="2000" dirty="0">
                <a:solidFill>
                  <a:srgbClr val="0070C0"/>
                </a:solidFill>
              </a:rPr>
              <a:t> number</a:t>
            </a:r>
          </a:p>
        </p:txBody>
      </p:sp>
      <p:sp>
        <p:nvSpPr>
          <p:cNvPr id="54" name="Rectangle 3">
            <a:extLst>
              <a:ext uri="{FF2B5EF4-FFF2-40B4-BE49-F238E27FC236}">
                <a16:creationId xmlns:a16="http://schemas.microsoft.com/office/drawing/2014/main" id="{EF267C11-A4B5-DE42-A9CD-7C6E52158489}"/>
              </a:ext>
            </a:extLst>
          </p:cNvPr>
          <p:cNvSpPr txBox="1">
            <a:spLocks noChangeArrowheads="1"/>
          </p:cNvSpPr>
          <p:nvPr/>
        </p:nvSpPr>
        <p:spPr>
          <a:xfrm>
            <a:off x="6131487" y="827372"/>
            <a:ext cx="5692757" cy="24396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4925">
            <a:solidFill>
              <a:srgbClr val="0070C0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000" dirty="0">
                <a:solidFill>
                  <a:schemeClr val="accent1"/>
                </a:solidFill>
              </a:rPr>
              <a:t>Make TABLESIZE </a:t>
            </a:r>
            <a:r>
              <a:rPr lang="en-US" altLang="en-US" sz="2000" b="1" i="1" dirty="0">
                <a:solidFill>
                  <a:schemeClr val="accent1"/>
                </a:solidFill>
              </a:rPr>
              <a:t>prime</a:t>
            </a:r>
            <a:r>
              <a:rPr lang="en-US" altLang="en-US" sz="2000" i="1" dirty="0">
                <a:solidFill>
                  <a:schemeClr val="accent1"/>
                </a:solidFill>
              </a:rPr>
              <a:t> </a:t>
            </a:r>
            <a:r>
              <a:rPr lang="en-US" altLang="en-US" sz="2000" i="1" dirty="0">
                <a:solidFill>
                  <a:schemeClr val="accent2"/>
                </a:solidFill>
              </a:rPr>
              <a:t>as </a:t>
            </a:r>
            <a:r>
              <a:rPr lang="en-US" altLang="en-US" sz="2000" dirty="0">
                <a:solidFill>
                  <a:schemeClr val="accent2"/>
                </a:solidFill>
              </a:rPr>
              <a:t>keys are typically not randomly distributed, and have a </a:t>
            </a:r>
            <a:r>
              <a:rPr lang="en-US" altLang="en-US" sz="2000" i="1" dirty="0">
                <a:solidFill>
                  <a:schemeClr val="accent2"/>
                </a:solidFill>
              </a:rPr>
              <a:t>pattern</a:t>
            </a:r>
          </a:p>
          <a:p>
            <a:pPr lvl="1"/>
            <a:r>
              <a:rPr lang="en-US" altLang="en-US" sz="2000" dirty="0">
                <a:solidFill>
                  <a:schemeClr val="tx2"/>
                </a:solidFill>
              </a:rPr>
              <a:t>Mostly even, mostly multiples of 10, etc.</a:t>
            </a:r>
          </a:p>
          <a:p>
            <a:pPr lvl="1"/>
            <a:r>
              <a:rPr lang="en-US" altLang="en-US" sz="2000" dirty="0">
                <a:solidFill>
                  <a:schemeClr val="tx2"/>
                </a:solidFill>
              </a:rPr>
              <a:t>In general: mostly multiples of some k</a:t>
            </a:r>
          </a:p>
          <a:p>
            <a:r>
              <a:rPr lang="en-US" altLang="en-US" sz="2000" dirty="0">
                <a:solidFill>
                  <a:schemeClr val="tx2"/>
                </a:solidFill>
              </a:rPr>
              <a:t>If </a:t>
            </a:r>
            <a:r>
              <a:rPr lang="en-US" altLang="en-US" sz="2000" dirty="0">
                <a:solidFill>
                  <a:srgbClr val="2C895B"/>
                </a:solidFill>
              </a:rPr>
              <a:t>k is a factor </a:t>
            </a:r>
            <a:r>
              <a:rPr lang="en-US" altLang="en-US" sz="2000" dirty="0">
                <a:solidFill>
                  <a:schemeClr val="tx2"/>
                </a:solidFill>
              </a:rPr>
              <a:t>of TABLESIZE, then only (TABLESIZE/k) slots will ever be used!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F19D06C-D6D9-7A4C-9878-7D02BC9EE6C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F7CBE86-DE39-2E96-46AE-8F8A08C2E10C}"/>
              </a:ext>
            </a:extLst>
          </p:cNvPr>
          <p:cNvSpPr txBox="1"/>
          <p:nvPr/>
        </p:nvSpPr>
        <p:spPr>
          <a:xfrm>
            <a:off x="2313981" y="726255"/>
            <a:ext cx="365760" cy="646331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642B7E8-BF84-4676-345C-B8AD22435A36}"/>
              </a:ext>
            </a:extLst>
          </p:cNvPr>
          <p:cNvSpPr txBox="1"/>
          <p:nvPr/>
        </p:nvSpPr>
        <p:spPr>
          <a:xfrm>
            <a:off x="2313981" y="1367309"/>
            <a:ext cx="365760" cy="646331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EFA9834-1DEE-B23E-27D8-AB24664F3A7C}"/>
              </a:ext>
            </a:extLst>
          </p:cNvPr>
          <p:cNvSpPr txBox="1"/>
          <p:nvPr/>
        </p:nvSpPr>
        <p:spPr>
          <a:xfrm>
            <a:off x="2313981" y="2013640"/>
            <a:ext cx="365760" cy="646331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B4CBCCC-78D1-1DC2-4794-A688EB829FD2}"/>
              </a:ext>
            </a:extLst>
          </p:cNvPr>
          <p:cNvSpPr txBox="1"/>
          <p:nvPr/>
        </p:nvSpPr>
        <p:spPr>
          <a:xfrm>
            <a:off x="1728990" y="2654694"/>
            <a:ext cx="1792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Hash Table T[3]</a:t>
            </a:r>
          </a:p>
          <a:p>
            <a:r>
              <a:rPr lang="en-US" dirty="0">
                <a:solidFill>
                  <a:srgbClr val="2C895B"/>
                </a:solidFill>
              </a:rPr>
              <a:t>TABLESIZE = 3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F2DDB70-B9C4-6B9F-72AA-39A18F546310}"/>
              </a:ext>
            </a:extLst>
          </p:cNvPr>
          <p:cNvSpPr txBox="1"/>
          <p:nvPr/>
        </p:nvSpPr>
        <p:spPr>
          <a:xfrm>
            <a:off x="1728990" y="835411"/>
            <a:ext cx="564578" cy="1669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T+2</a:t>
            </a: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T+1</a:t>
            </a:r>
          </a:p>
          <a:p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56C04D4-48BD-A3B2-5B7C-7CCD0CF0D70D}"/>
              </a:ext>
            </a:extLst>
          </p:cNvPr>
          <p:cNvGrpSpPr/>
          <p:nvPr/>
        </p:nvGrpSpPr>
        <p:grpSpPr>
          <a:xfrm>
            <a:off x="3005196" y="827372"/>
            <a:ext cx="1099687" cy="372039"/>
            <a:chOff x="6668065" y="4595428"/>
            <a:chExt cx="1099687" cy="372039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0EF7F68-92CC-7160-BD41-44D7B498D314}"/>
                </a:ext>
              </a:extLst>
            </p:cNvPr>
            <p:cNvSpPr txBox="1"/>
            <p:nvPr/>
          </p:nvSpPr>
          <p:spPr>
            <a:xfrm>
              <a:off x="6668065" y="4595428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5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4005323-C1E3-62FB-B8C3-6DD5C86C33BE}"/>
                </a:ext>
              </a:extLst>
            </p:cNvPr>
            <p:cNvSpPr txBox="1"/>
            <p:nvPr/>
          </p:nvSpPr>
          <p:spPr>
            <a:xfrm>
              <a:off x="7401992" y="459813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34C85563-BACC-3D82-573F-7B01580B7459}"/>
              </a:ext>
            </a:extLst>
          </p:cNvPr>
          <p:cNvGrpSpPr/>
          <p:nvPr/>
        </p:nvGrpSpPr>
        <p:grpSpPr>
          <a:xfrm>
            <a:off x="2962564" y="1495909"/>
            <a:ext cx="1099687" cy="372039"/>
            <a:chOff x="6668065" y="4595428"/>
            <a:chExt cx="1099687" cy="372039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E5A7C36-CAFE-FF51-37E7-D947DF7D6364}"/>
                </a:ext>
              </a:extLst>
            </p:cNvPr>
            <p:cNvSpPr txBox="1"/>
            <p:nvPr/>
          </p:nvSpPr>
          <p:spPr>
            <a:xfrm>
              <a:off x="6668065" y="4595428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7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4418C148-56A2-8A39-51AC-A8797EA4783F}"/>
                </a:ext>
              </a:extLst>
            </p:cNvPr>
            <p:cNvSpPr txBox="1"/>
            <p:nvPr/>
          </p:nvSpPr>
          <p:spPr>
            <a:xfrm>
              <a:off x="7401992" y="459813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F84E480C-AE32-B076-381A-05D5D93287A5}"/>
              </a:ext>
            </a:extLst>
          </p:cNvPr>
          <p:cNvCxnSpPr>
            <a:cxnSpLocks/>
          </p:cNvCxnSpPr>
          <p:nvPr/>
        </p:nvCxnSpPr>
        <p:spPr bwMode="auto">
          <a:xfrm>
            <a:off x="2582115" y="1076626"/>
            <a:ext cx="423081" cy="0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4299C292-491D-C193-D294-654F442F09D8}"/>
              </a:ext>
            </a:extLst>
          </p:cNvPr>
          <p:cNvCxnSpPr>
            <a:cxnSpLocks/>
          </p:cNvCxnSpPr>
          <p:nvPr/>
        </p:nvCxnSpPr>
        <p:spPr bwMode="auto">
          <a:xfrm>
            <a:off x="2539483" y="1700666"/>
            <a:ext cx="423081" cy="0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978E9B37-98A2-7B6C-7D6B-E00B534B96EF}"/>
              </a:ext>
            </a:extLst>
          </p:cNvPr>
          <p:cNvGrpSpPr/>
          <p:nvPr/>
        </p:nvGrpSpPr>
        <p:grpSpPr>
          <a:xfrm>
            <a:off x="4354869" y="1495909"/>
            <a:ext cx="1099687" cy="372039"/>
            <a:chOff x="6668065" y="4595428"/>
            <a:chExt cx="1099687" cy="372039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0F11FDC1-FAD2-A0B3-D943-DAF23CC39B88}"/>
                </a:ext>
              </a:extLst>
            </p:cNvPr>
            <p:cNvSpPr txBox="1"/>
            <p:nvPr/>
          </p:nvSpPr>
          <p:spPr>
            <a:xfrm>
              <a:off x="6668065" y="4595428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F082407-2E78-ADDA-2CF7-8D867F725D4E}"/>
                </a:ext>
              </a:extLst>
            </p:cNvPr>
            <p:cNvSpPr txBox="1"/>
            <p:nvPr/>
          </p:nvSpPr>
          <p:spPr>
            <a:xfrm>
              <a:off x="7401992" y="459813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45C8058A-801E-CE0B-F32C-58155D2F8CFF}"/>
              </a:ext>
            </a:extLst>
          </p:cNvPr>
          <p:cNvGrpSpPr/>
          <p:nvPr/>
        </p:nvGrpSpPr>
        <p:grpSpPr>
          <a:xfrm>
            <a:off x="2960470" y="2130785"/>
            <a:ext cx="1099687" cy="372039"/>
            <a:chOff x="6668065" y="4595428"/>
            <a:chExt cx="1099687" cy="372039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2809DF9-81B0-4C99-343C-11287E758262}"/>
                </a:ext>
              </a:extLst>
            </p:cNvPr>
            <p:cNvSpPr txBox="1"/>
            <p:nvPr/>
          </p:nvSpPr>
          <p:spPr>
            <a:xfrm>
              <a:off x="6668065" y="4595428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F979C1E-DD3D-0E31-F279-B5C00019B8EE}"/>
                </a:ext>
              </a:extLst>
            </p:cNvPr>
            <p:cNvSpPr txBox="1"/>
            <p:nvPr/>
          </p:nvSpPr>
          <p:spPr>
            <a:xfrm>
              <a:off x="7401992" y="459813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56C353AD-4790-6017-A156-CCC5FAB30F6A}"/>
              </a:ext>
            </a:extLst>
          </p:cNvPr>
          <p:cNvGrpSpPr/>
          <p:nvPr/>
        </p:nvGrpSpPr>
        <p:grpSpPr>
          <a:xfrm>
            <a:off x="4329606" y="835411"/>
            <a:ext cx="1099687" cy="372039"/>
            <a:chOff x="6668065" y="4595428"/>
            <a:chExt cx="1099687" cy="372039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4038271-C804-E265-5726-C7A5A850496B}"/>
                </a:ext>
              </a:extLst>
            </p:cNvPr>
            <p:cNvSpPr txBox="1"/>
            <p:nvPr/>
          </p:nvSpPr>
          <p:spPr>
            <a:xfrm>
              <a:off x="6668065" y="4595428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8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DF017438-8BA2-83A1-F6E7-512854904769}"/>
                </a:ext>
              </a:extLst>
            </p:cNvPr>
            <p:cNvSpPr txBox="1"/>
            <p:nvPr/>
          </p:nvSpPr>
          <p:spPr>
            <a:xfrm>
              <a:off x="7401992" y="459813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2C194AD8-4990-1284-B807-8934E1D71F1C}"/>
              </a:ext>
            </a:extLst>
          </p:cNvPr>
          <p:cNvGrpSpPr/>
          <p:nvPr/>
        </p:nvGrpSpPr>
        <p:grpSpPr>
          <a:xfrm>
            <a:off x="4345244" y="2163442"/>
            <a:ext cx="1099687" cy="372039"/>
            <a:chOff x="6668065" y="4595428"/>
            <a:chExt cx="1099687" cy="372039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BCD87699-2754-B3EE-B0FA-A0937D20DBFC}"/>
                </a:ext>
              </a:extLst>
            </p:cNvPr>
            <p:cNvSpPr txBox="1"/>
            <p:nvPr/>
          </p:nvSpPr>
          <p:spPr>
            <a:xfrm>
              <a:off x="6668065" y="4595428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9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3B144F9B-DF3D-AB2C-CF29-5161ED3156C4}"/>
                </a:ext>
              </a:extLst>
            </p:cNvPr>
            <p:cNvSpPr txBox="1"/>
            <p:nvPr/>
          </p:nvSpPr>
          <p:spPr>
            <a:xfrm>
              <a:off x="7401992" y="459813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</p:grp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D76295EA-7C18-737E-CCE7-418E80391BC0}"/>
              </a:ext>
            </a:extLst>
          </p:cNvPr>
          <p:cNvCxnSpPr>
            <a:cxnSpLocks/>
          </p:cNvCxnSpPr>
          <p:nvPr/>
        </p:nvCxnSpPr>
        <p:spPr bwMode="auto">
          <a:xfrm>
            <a:off x="2561052" y="2358189"/>
            <a:ext cx="423081" cy="0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160ADBB7-A1C2-A042-9BE7-4D2F2670DFA5}"/>
              </a:ext>
            </a:extLst>
          </p:cNvPr>
          <p:cNvCxnSpPr>
            <a:cxnSpLocks/>
          </p:cNvCxnSpPr>
          <p:nvPr/>
        </p:nvCxnSpPr>
        <p:spPr bwMode="auto">
          <a:xfrm>
            <a:off x="3938068" y="1012038"/>
            <a:ext cx="423081" cy="0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FF3EF074-86E4-0CCF-DAEB-1465A3D98E3C}"/>
              </a:ext>
            </a:extLst>
          </p:cNvPr>
          <p:cNvCxnSpPr>
            <a:cxnSpLocks/>
          </p:cNvCxnSpPr>
          <p:nvPr/>
        </p:nvCxnSpPr>
        <p:spPr bwMode="auto">
          <a:xfrm>
            <a:off x="3938067" y="1700666"/>
            <a:ext cx="423081" cy="0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D2789138-5909-A2FB-2BFC-24817C63FA3C}"/>
              </a:ext>
            </a:extLst>
          </p:cNvPr>
          <p:cNvCxnSpPr>
            <a:cxnSpLocks/>
          </p:cNvCxnSpPr>
          <p:nvPr/>
        </p:nvCxnSpPr>
        <p:spPr bwMode="auto">
          <a:xfrm>
            <a:off x="3938067" y="2348108"/>
            <a:ext cx="423081" cy="0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A3336AC4-1F99-DE6A-9064-7E9E8895F4D0}"/>
                  </a:ext>
                </a:extLst>
              </p:cNvPr>
              <p:cNvSpPr txBox="1"/>
              <p:nvPr/>
            </p:nvSpPr>
            <p:spPr>
              <a:xfrm>
                <a:off x="5086389" y="827372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A3336AC4-1F99-DE6A-9064-7E9E8895F4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6389" y="827372"/>
                <a:ext cx="365760" cy="369332"/>
              </a:xfrm>
              <a:prstGeom prst="rect">
                <a:avLst/>
              </a:prstGeom>
              <a:blipFill>
                <a:blip r:embed="rId2"/>
                <a:stretch>
                  <a:fillRect l="-10000" r="-10000" b="-16667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47EB9ADF-E0DE-3056-695F-C75504788113}"/>
                  </a:ext>
                </a:extLst>
              </p:cNvPr>
              <p:cNvSpPr txBox="1"/>
              <p:nvPr/>
            </p:nvSpPr>
            <p:spPr>
              <a:xfrm>
                <a:off x="5060298" y="1512941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47EB9ADF-E0DE-3056-695F-C755047881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60298" y="1512941"/>
                <a:ext cx="365760" cy="369332"/>
              </a:xfrm>
              <a:prstGeom prst="rect">
                <a:avLst/>
              </a:prstGeom>
              <a:blipFill>
                <a:blip r:embed="rId3"/>
                <a:stretch>
                  <a:fillRect l="-6667" r="-10000" b="-20000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6D200AB2-3CCE-DA45-9951-1390F6099948}"/>
                  </a:ext>
                </a:extLst>
              </p:cNvPr>
              <p:cNvSpPr txBox="1"/>
              <p:nvPr/>
            </p:nvSpPr>
            <p:spPr>
              <a:xfrm>
                <a:off x="5086389" y="2151824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6D200AB2-3CCE-DA45-9951-1390F60999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86389" y="2151824"/>
                <a:ext cx="365760" cy="369332"/>
              </a:xfrm>
              <a:prstGeom prst="rect">
                <a:avLst/>
              </a:prstGeom>
              <a:blipFill>
                <a:blip r:embed="rId4"/>
                <a:stretch>
                  <a:fillRect l="-10000" r="-10000" b="-20000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8582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54" grpId="0" build="p" animBg="1"/>
      <p:bldP spid="5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CC9E7-F212-5645-9697-6F7AEC50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92844"/>
          </a:xfrm>
        </p:spPr>
        <p:txBody>
          <a:bodyPr/>
          <a:lstStyle/>
          <a:p>
            <a:r>
              <a:rPr lang="en-US" dirty="0"/>
              <a:t>Simple 32-bit String Hash Function in C (djb2)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6CF7A-F5EC-A648-BB9D-4BA912E6B55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57103" y="4647209"/>
            <a:ext cx="10316820" cy="1666569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dirty="0"/>
              <a:t>Many different algorithms for string hash function (Dan Berman's djb2 above)</a:t>
            </a:r>
          </a:p>
          <a:p>
            <a:pPr lvl="1"/>
            <a:r>
              <a:rPr lang="en-US" sz="2000" dirty="0">
                <a:solidFill>
                  <a:srgbClr val="F37440"/>
                </a:solidFill>
              </a:rPr>
              <a:t>&lt;&lt;</a:t>
            </a:r>
            <a:r>
              <a:rPr lang="en-US" sz="2000" dirty="0"/>
              <a:t> is the </a:t>
            </a:r>
            <a:r>
              <a:rPr lang="en-US" sz="2000" b="1" dirty="0">
                <a:solidFill>
                  <a:schemeClr val="accent5"/>
                </a:solidFill>
              </a:rPr>
              <a:t>left</a:t>
            </a:r>
            <a:r>
              <a:rPr lang="en-US" sz="2000" dirty="0"/>
              <a:t> bit shift operator (later in course)</a:t>
            </a:r>
          </a:p>
          <a:p>
            <a:r>
              <a:rPr lang="en-US" sz="2000" b="1" dirty="0">
                <a:solidFill>
                  <a:srgbClr val="2C895B"/>
                </a:solidFill>
              </a:rPr>
              <a:t>Fast to compute</a:t>
            </a:r>
            <a:r>
              <a:rPr lang="en-US" sz="2000" dirty="0"/>
              <a:t>, has a reasonable key distribution for </a:t>
            </a:r>
            <a:r>
              <a:rPr lang="en-US" sz="2000" dirty="0">
                <a:solidFill>
                  <a:schemeClr val="accent1"/>
                </a:solidFill>
              </a:rPr>
              <a:t>short length ASCII strings </a:t>
            </a:r>
            <a:r>
              <a:rPr lang="en-US" sz="2000" dirty="0"/>
              <a:t>into </a:t>
            </a:r>
            <a:r>
              <a:rPr lang="en-US" sz="2000" dirty="0">
                <a:solidFill>
                  <a:schemeClr val="accent1"/>
                </a:solidFill>
              </a:rPr>
              <a:t>32-bit unsigned </a:t>
            </a:r>
            <a:r>
              <a:rPr lang="en-US" sz="2000" dirty="0" err="1">
                <a:solidFill>
                  <a:schemeClr val="accent1"/>
                </a:solidFill>
              </a:rPr>
              <a:t>ints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9175499-B7CE-444B-8CBC-D3825C646FB1}"/>
              </a:ext>
            </a:extLst>
          </p:cNvPr>
          <p:cNvSpPr/>
          <p:nvPr/>
        </p:nvSpPr>
        <p:spPr bwMode="auto">
          <a:xfrm>
            <a:off x="488493" y="981905"/>
            <a:ext cx="7514224" cy="323343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uint32_t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hash(char *str)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uint32_t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 = 0U;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uint32_t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c;</a:t>
            </a:r>
          </a:p>
          <a:p>
            <a:b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while ((c =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(unsigned char)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*str++) != '\0’)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hash = c + (hash 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6) + (hash 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&lt;&lt;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16) - hash;</a:t>
            </a:r>
          </a:p>
          <a:p>
            <a:b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hash;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EBA795-3A25-ED4D-B1D4-C80B87EC227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DBA0BA2-397B-F0A3-DDCE-AF2DB073A297}"/>
              </a:ext>
            </a:extLst>
          </p:cNvPr>
          <p:cNvGraphicFramePr>
            <a:graphicFrameLocks noGrp="1"/>
          </p:cNvGraphicFramePr>
          <p:nvPr/>
        </p:nvGraphicFramePr>
        <p:xfrm>
          <a:off x="8383300" y="2790649"/>
          <a:ext cx="3189011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493">
                  <a:extLst>
                    <a:ext uri="{9D8B030D-6E8A-4147-A177-3AD203B41FA5}">
                      <a16:colId xmlns:a16="http://schemas.microsoft.com/office/drawing/2014/main" val="1107905401"/>
                    </a:ext>
                  </a:extLst>
                </a:gridCol>
                <a:gridCol w="503493">
                  <a:extLst>
                    <a:ext uri="{9D8B030D-6E8A-4147-A177-3AD203B41FA5}">
                      <a16:colId xmlns:a16="http://schemas.microsoft.com/office/drawing/2014/main" val="292857183"/>
                    </a:ext>
                  </a:extLst>
                </a:gridCol>
                <a:gridCol w="629699">
                  <a:extLst>
                    <a:ext uri="{9D8B030D-6E8A-4147-A177-3AD203B41FA5}">
                      <a16:colId xmlns:a16="http://schemas.microsoft.com/office/drawing/2014/main" val="244935497"/>
                    </a:ext>
                  </a:extLst>
                </a:gridCol>
                <a:gridCol w="377287">
                  <a:extLst>
                    <a:ext uri="{9D8B030D-6E8A-4147-A177-3AD203B41FA5}">
                      <a16:colId xmlns:a16="http://schemas.microsoft.com/office/drawing/2014/main" val="3899760060"/>
                    </a:ext>
                  </a:extLst>
                </a:gridCol>
                <a:gridCol w="503493">
                  <a:extLst>
                    <a:ext uri="{9D8B030D-6E8A-4147-A177-3AD203B41FA5}">
                      <a16:colId xmlns:a16="http://schemas.microsoft.com/office/drawing/2014/main" val="1088231538"/>
                    </a:ext>
                  </a:extLst>
                </a:gridCol>
                <a:gridCol w="671546">
                  <a:extLst>
                    <a:ext uri="{9D8B030D-6E8A-4147-A177-3AD203B41FA5}">
                      <a16:colId xmlns:a16="http://schemas.microsoft.com/office/drawing/2014/main" val="40545027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'\0'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076559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830333D1-71DD-EF32-073F-1D524BB829CB}"/>
              </a:ext>
            </a:extLst>
          </p:cNvPr>
          <p:cNvGrpSpPr/>
          <p:nvPr/>
        </p:nvGrpSpPr>
        <p:grpSpPr>
          <a:xfrm>
            <a:off x="8187816" y="3161489"/>
            <a:ext cx="731520" cy="876817"/>
            <a:chOff x="511627" y="3633260"/>
            <a:chExt cx="731520" cy="87681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371BCF7-F19C-3B76-8836-DC306855D962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BBF4834-DDCC-8D38-3111-B84217AFB1F6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4C24F027-C188-DA2C-E4D3-31A6DDC886CE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633260"/>
              <a:ext cx="0" cy="398724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66919BC-71D3-5174-E6A2-DC8F2801C949}"/>
              </a:ext>
            </a:extLst>
          </p:cNvPr>
          <p:cNvGrpSpPr/>
          <p:nvPr/>
        </p:nvGrpSpPr>
        <p:grpSpPr>
          <a:xfrm>
            <a:off x="8748185" y="3161489"/>
            <a:ext cx="731520" cy="876817"/>
            <a:chOff x="511627" y="3633260"/>
            <a:chExt cx="731520" cy="87681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AAFEB36-F9FA-C6D4-2062-3333B814A563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A94F31-340C-AFC0-8B60-7363D211C991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CBB8048-FF0B-0407-16F7-A4E05E9CB12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633260"/>
              <a:ext cx="0" cy="398724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A0DB1A2-464B-B80A-6ADC-7C9FF1B6B747}"/>
              </a:ext>
            </a:extLst>
          </p:cNvPr>
          <p:cNvGrpSpPr/>
          <p:nvPr/>
        </p:nvGrpSpPr>
        <p:grpSpPr>
          <a:xfrm>
            <a:off x="9351702" y="3161489"/>
            <a:ext cx="731520" cy="876817"/>
            <a:chOff x="511627" y="3633260"/>
            <a:chExt cx="731520" cy="87681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E0AF7C9-5E36-0014-76AA-696876D3FF46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579B221-BDA0-3C5D-5769-CD170374406B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DF2E7D1-B2F5-C963-E07E-D433F75BCB6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633260"/>
              <a:ext cx="0" cy="398724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6E0F082-8ADE-4267-B290-563180F15ED4}"/>
              </a:ext>
            </a:extLst>
          </p:cNvPr>
          <p:cNvGrpSpPr/>
          <p:nvPr/>
        </p:nvGrpSpPr>
        <p:grpSpPr>
          <a:xfrm>
            <a:off x="9835620" y="3161489"/>
            <a:ext cx="731520" cy="876817"/>
            <a:chOff x="511627" y="3633260"/>
            <a:chExt cx="731520" cy="87681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DF2BE7E-9544-5945-C9BA-16C131CFFEAC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628025-FD32-D4C6-98BA-11C5BB8B8E77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D77E1C6-332D-E7BD-78EA-6F03B501CAF5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633260"/>
              <a:ext cx="0" cy="398724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FFF6767-A454-D4AD-A17B-08EEE3023FD1}"/>
              </a:ext>
            </a:extLst>
          </p:cNvPr>
          <p:cNvGrpSpPr/>
          <p:nvPr/>
        </p:nvGrpSpPr>
        <p:grpSpPr>
          <a:xfrm>
            <a:off x="10290922" y="3161489"/>
            <a:ext cx="731520" cy="876817"/>
            <a:chOff x="511627" y="3633260"/>
            <a:chExt cx="731520" cy="876817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330D67E-A9DD-3B00-2CF3-AB2F9DEA0C44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BB423CA-ABC3-8562-17A5-969714CA228F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6206B34-2EC2-34F1-B1FC-FC71192744F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633260"/>
              <a:ext cx="0" cy="398724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75A7D5A-EE34-D429-CB50-45DEBBB3DFA9}"/>
              </a:ext>
            </a:extLst>
          </p:cNvPr>
          <p:cNvGrpSpPr/>
          <p:nvPr/>
        </p:nvGrpSpPr>
        <p:grpSpPr>
          <a:xfrm>
            <a:off x="10879017" y="3161489"/>
            <a:ext cx="731520" cy="876817"/>
            <a:chOff x="511627" y="3633260"/>
            <a:chExt cx="731520" cy="876817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4697423-B756-E60A-75E5-4983F0D49E10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6B2E92E-5DF3-6EBD-2226-16FBFC74E930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24C8A36-8190-A3A7-92D3-460A509A9A2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633260"/>
              <a:ext cx="0" cy="398724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2C4F0FE0-F033-6BD9-8B99-AAEDE6C314A6}"/>
              </a:ext>
            </a:extLst>
          </p:cNvPr>
          <p:cNvGraphicFramePr>
            <a:graphicFrameLocks noGrp="1"/>
          </p:cNvGraphicFramePr>
          <p:nvPr/>
        </p:nvGraphicFramePr>
        <p:xfrm>
          <a:off x="8281093" y="1083849"/>
          <a:ext cx="3395058" cy="133392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9938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3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0881">
                  <a:extLst>
                    <a:ext uri="{9D8B030D-6E8A-4147-A177-3AD203B41FA5}">
                      <a16:colId xmlns:a16="http://schemas.microsoft.com/office/drawing/2014/main" val="2506892054"/>
                    </a:ext>
                  </a:extLst>
                </a:gridCol>
              </a:tblGrid>
              <a:tr h="846240"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Roboto Regular" charset="0"/>
                          <a:cs typeface="Consolas" panose="020B0609020204030204" pitchFamily="49" charset="0"/>
                        </a:rPr>
                        <a:t>Signed Data types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Roboto Regular" charset="0"/>
                          <a:cs typeface="Consolas" panose="020B0609020204030204" pitchFamily="49" charset="0"/>
                        </a:rPr>
                        <a:t>Unsigned Data types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ea typeface="Roboto Regular" charset="0"/>
                          <a:cs typeface="Consolas" panose="020B0609020204030204" pitchFamily="49" charset="0"/>
                        </a:rPr>
                        <a:t>Exact 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107"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ea typeface="Anonymous Pro" panose="02060609030202000504" pitchFamily="49" charset="0"/>
                          <a:cs typeface="Consolas" panose="020B0609020204030204" pitchFamily="49" charset="0"/>
                        </a:rPr>
                        <a:t>int32_t</a:t>
                      </a:r>
                    </a:p>
                  </a:txBody>
                  <a:tcPr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ea typeface="Anonymous Pro" panose="02060609030202000504" pitchFamily="49" charset="0"/>
                          <a:cs typeface="Consolas" panose="020B0609020204030204" pitchFamily="49" charset="0"/>
                        </a:rPr>
                        <a:t>uint32_t</a:t>
                      </a:r>
                    </a:p>
                  </a:txBody>
                  <a:tcPr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ea typeface="Anonymous Pro" panose="02060609030202000504" pitchFamily="49" charset="0"/>
                          <a:cs typeface="Consolas" panose="020B0609020204030204" pitchFamily="49" charset="0"/>
                        </a:rPr>
                        <a:t>32 bits (4 bytes)</a:t>
                      </a:r>
                    </a:p>
                  </a:txBody>
                  <a:tcPr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539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5CD88-3527-624A-A677-8E6EBB217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561" y="377700"/>
            <a:ext cx="11016019" cy="715294"/>
          </a:xfrm>
        </p:spPr>
        <p:txBody>
          <a:bodyPr/>
          <a:lstStyle/>
          <a:p>
            <a:r>
              <a:rPr lang="en-US" dirty="0"/>
              <a:t>Allocating the Hash Table (collision chain head pointers)</a:t>
            </a:r>
            <a:br>
              <a:rPr lang="en-US" dirty="0"/>
            </a:br>
            <a:r>
              <a:rPr lang="en-US" dirty="0"/>
              <a:t>Good use for </a:t>
            </a:r>
            <a:r>
              <a:rPr lang="en-US" dirty="0" err="1"/>
              <a:t>calloc</a:t>
            </a:r>
            <a:r>
              <a:rPr lang="en-US" dirty="0"/>
              <a:t>()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2C0A601-59D5-E94D-88F5-93E0005FF167}"/>
              </a:ext>
            </a:extLst>
          </p:cNvPr>
          <p:cNvSpPr/>
          <p:nvPr/>
        </p:nvSpPr>
        <p:spPr bwMode="auto">
          <a:xfrm>
            <a:off x="355600" y="1442330"/>
            <a:ext cx="9164320" cy="476928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#define TBSZ 3</a:t>
            </a:r>
          </a:p>
          <a:p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main(void)</a:t>
            </a:r>
          </a:p>
          <a:p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sz="22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**</a:t>
            </a:r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tab; // pointer to </a:t>
            </a:r>
            <a:r>
              <a:rPr lang="en-US" sz="22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hashtable</a:t>
            </a:r>
            <a:endParaRPr lang="en-US" sz="22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uint32_t index;</a:t>
            </a:r>
          </a:p>
          <a:p>
            <a:endParaRPr lang="en-US" sz="2200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if ((tab = </a:t>
            </a:r>
            <a:r>
              <a:rPr lang="en-US" sz="22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TBSZ</a:t>
            </a:r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(*tab))) == NULL) {</a:t>
            </a:r>
          </a:p>
          <a:p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2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fprintf</a:t>
            </a:r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stderr,"Cannot</a:t>
            </a:r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allocate hash table\n");</a:t>
            </a:r>
          </a:p>
          <a:p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return EXIT_FAILURE;</a:t>
            </a:r>
          </a:p>
          <a:p>
            <a:r>
              <a:rPr lang="en-US" sz="22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-US" sz="22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continued on next slide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A903AE-5EDF-E44C-A798-4646D99EF43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9524180-63F0-CA20-F072-81B2FDA9A13E}"/>
              </a:ext>
            </a:extLst>
          </p:cNvPr>
          <p:cNvSpPr txBox="1"/>
          <p:nvPr/>
        </p:nvSpPr>
        <p:spPr>
          <a:xfrm>
            <a:off x="10720547" y="2153543"/>
            <a:ext cx="365760" cy="646331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85C13AF-BCBE-F2AC-D5FB-2936E0F4AC22}"/>
              </a:ext>
            </a:extLst>
          </p:cNvPr>
          <p:cNvSpPr txBox="1"/>
          <p:nvPr/>
        </p:nvSpPr>
        <p:spPr>
          <a:xfrm>
            <a:off x="10720547" y="2794597"/>
            <a:ext cx="365760" cy="646331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A49934-88B8-4B19-8AC7-5FC3C73B7064}"/>
              </a:ext>
            </a:extLst>
          </p:cNvPr>
          <p:cNvSpPr txBox="1"/>
          <p:nvPr/>
        </p:nvSpPr>
        <p:spPr>
          <a:xfrm>
            <a:off x="10720547" y="3440928"/>
            <a:ext cx="365760" cy="646331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7B39089-6352-4FD9-DB9E-B9F86224CE9D}"/>
              </a:ext>
            </a:extLst>
          </p:cNvPr>
          <p:cNvSpPr txBox="1"/>
          <p:nvPr/>
        </p:nvSpPr>
        <p:spPr>
          <a:xfrm>
            <a:off x="9728833" y="1333005"/>
            <a:ext cx="19834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000" dirty="0"/>
          </a:p>
          <a:p>
            <a:pPr algn="ctr"/>
            <a:r>
              <a:rPr lang="en-US" sz="2000" dirty="0">
                <a:solidFill>
                  <a:srgbClr val="2C895B"/>
                </a:solidFill>
              </a:rPr>
              <a:t>TABLESIZE =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39386E3-3F6B-6896-F44C-D42320221427}"/>
              </a:ext>
            </a:extLst>
          </p:cNvPr>
          <p:cNvSpPr txBox="1"/>
          <p:nvPr/>
        </p:nvSpPr>
        <p:spPr>
          <a:xfrm>
            <a:off x="9776058" y="2282918"/>
            <a:ext cx="944489" cy="16696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tab[2]</a:t>
            </a: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tab[1]</a:t>
            </a:r>
          </a:p>
          <a:p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tab[0]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A30C19F2-FBF4-8B5A-6FD6-F6F62DFC7B63}"/>
                  </a:ext>
                </a:extLst>
              </p:cNvPr>
              <p:cNvSpPr txBox="1"/>
              <p:nvPr/>
            </p:nvSpPr>
            <p:spPr>
              <a:xfrm>
                <a:off x="10720547" y="2292535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A30C19F2-FBF4-8B5A-6FD6-F6F62DFC7B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20547" y="2292535"/>
                <a:ext cx="365760" cy="369332"/>
              </a:xfrm>
              <a:prstGeom prst="rect">
                <a:avLst/>
              </a:prstGeom>
              <a:blipFill>
                <a:blip r:embed="rId2"/>
                <a:stretch>
                  <a:fillRect l="-10000" r="-10000" b="-20000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9DD79CE5-60A8-2A2B-4F43-FBA293B437E3}"/>
                  </a:ext>
                </a:extLst>
              </p:cNvPr>
              <p:cNvSpPr txBox="1"/>
              <p:nvPr/>
            </p:nvSpPr>
            <p:spPr>
              <a:xfrm>
                <a:off x="10720547" y="2933589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9DD79CE5-60A8-2A2B-4F43-FBA293B437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20547" y="2933589"/>
                <a:ext cx="365760" cy="369332"/>
              </a:xfrm>
              <a:prstGeom prst="rect">
                <a:avLst/>
              </a:prstGeom>
              <a:blipFill>
                <a:blip r:embed="rId3"/>
                <a:stretch>
                  <a:fillRect l="-10000" r="-10000" b="-16129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E15ED8A-F4A1-E4A9-DE4F-BDC96FDA29B4}"/>
                  </a:ext>
                </a:extLst>
              </p:cNvPr>
              <p:cNvSpPr txBox="1"/>
              <p:nvPr/>
            </p:nvSpPr>
            <p:spPr>
              <a:xfrm>
                <a:off x="10720547" y="3550084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E15ED8A-F4A1-E4A9-DE4F-BDC96FDA29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20547" y="3550084"/>
                <a:ext cx="365760" cy="369332"/>
              </a:xfrm>
              <a:prstGeom prst="rect">
                <a:avLst/>
              </a:prstGeom>
              <a:blipFill>
                <a:blip r:embed="rId2"/>
                <a:stretch>
                  <a:fillRect l="-10000" r="-10000" b="-20000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BCF077C5-CBBD-C6F7-AA92-3148DDF43E18}"/>
              </a:ext>
            </a:extLst>
          </p:cNvPr>
          <p:cNvSpPr txBox="1"/>
          <p:nvPr/>
        </p:nvSpPr>
        <p:spPr>
          <a:xfrm>
            <a:off x="9725291" y="4751803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609C57-3586-F1BB-FECB-A2CC9A397B84}"/>
              </a:ext>
            </a:extLst>
          </p:cNvPr>
          <p:cNvSpPr txBox="1"/>
          <p:nvPr/>
        </p:nvSpPr>
        <p:spPr>
          <a:xfrm>
            <a:off x="10311620" y="4797802"/>
            <a:ext cx="1124607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Up Arrow 5">
            <a:extLst>
              <a:ext uri="{FF2B5EF4-FFF2-40B4-BE49-F238E27FC236}">
                <a16:creationId xmlns:a16="http://schemas.microsoft.com/office/drawing/2014/main" id="{91D4C895-5872-E362-BA0F-03BA706437C2}"/>
              </a:ext>
            </a:extLst>
          </p:cNvPr>
          <p:cNvSpPr/>
          <p:nvPr/>
        </p:nvSpPr>
        <p:spPr>
          <a:xfrm>
            <a:off x="10787808" y="4157408"/>
            <a:ext cx="182880" cy="77906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84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5CD88-3527-624A-A677-8E6EBB217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0" y="119999"/>
            <a:ext cx="10989893" cy="497771"/>
          </a:xfrm>
        </p:spPr>
        <p:txBody>
          <a:bodyPr/>
          <a:lstStyle/>
          <a:p>
            <a:r>
              <a:rPr lang="en-US" dirty="0"/>
              <a:t>Inserting Nodes into the Hash Table (at the end)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2C0A601-59D5-E94D-88F5-93E0005FF167}"/>
              </a:ext>
            </a:extLst>
          </p:cNvPr>
          <p:cNvSpPr/>
          <p:nvPr/>
        </p:nvSpPr>
        <p:spPr bwMode="auto">
          <a:xfrm>
            <a:off x="129237" y="617770"/>
            <a:ext cx="8287244" cy="514660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#define TBSZ 3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unit32_t index;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 =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("Pat") % TBSZ;</a:t>
            </a:r>
            <a:endParaRPr lang="en-US" i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insertEnd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(1933, "Pat", *(tab + index))) != NULL)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*(tab + index) =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 =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("Sam") % TBSZ;</a:t>
            </a:r>
            <a:endParaRPr lang="en-US" i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insertEnd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(1955, "Sam", *(tab + index))) != NULL)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*(tab + index) =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 =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("Sally") % TBSZ;</a:t>
            </a:r>
            <a:endParaRPr lang="en-US" i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insertEnd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(2020, "Sally", *(tab + index))) != NULL)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*(tab + index) =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 =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hash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("Zoe") % TBSZ;</a:t>
            </a:r>
            <a:endParaRPr lang="en-US" i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insertEnd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(2022, "Zoe", *(tab + index))) != NULL)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*(tab + index) =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A903AE-5EDF-E44C-A798-4646D99EF43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39386E3-3F6B-6896-F44C-D42320221427}"/>
              </a:ext>
            </a:extLst>
          </p:cNvPr>
          <p:cNvSpPr txBox="1"/>
          <p:nvPr/>
        </p:nvSpPr>
        <p:spPr>
          <a:xfrm>
            <a:off x="8154125" y="2580180"/>
            <a:ext cx="81785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tab+2</a:t>
            </a:r>
          </a:p>
          <a:p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tab+1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AA0943-A0A3-A144-21C1-D27B96D11289}"/>
              </a:ext>
            </a:extLst>
          </p:cNvPr>
          <p:cNvSpPr txBox="1"/>
          <p:nvPr/>
        </p:nvSpPr>
        <p:spPr>
          <a:xfrm>
            <a:off x="8947867" y="2416574"/>
            <a:ext cx="365760" cy="707886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B7F2C8-0CFC-98A9-8B4D-0E8E096E4050}"/>
              </a:ext>
            </a:extLst>
          </p:cNvPr>
          <p:cNvSpPr txBox="1"/>
          <p:nvPr/>
        </p:nvSpPr>
        <p:spPr>
          <a:xfrm>
            <a:off x="8943090" y="3133968"/>
            <a:ext cx="365760" cy="707886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A499A3-EDD2-A3D5-B9D9-7D536C3641FF}"/>
              </a:ext>
            </a:extLst>
          </p:cNvPr>
          <p:cNvSpPr txBox="1"/>
          <p:nvPr/>
        </p:nvSpPr>
        <p:spPr>
          <a:xfrm>
            <a:off x="8943090" y="3839745"/>
            <a:ext cx="365760" cy="707886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4751B5-D093-8F84-3666-8C4F10A33751}"/>
              </a:ext>
            </a:extLst>
          </p:cNvPr>
          <p:cNvSpPr txBox="1"/>
          <p:nvPr/>
        </p:nvSpPr>
        <p:spPr>
          <a:xfrm>
            <a:off x="7011566" y="5537672"/>
            <a:ext cx="4813028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Notice</a:t>
            </a:r>
          </a:p>
          <a:p>
            <a:r>
              <a:rPr lang="en-US" dirty="0"/>
              <a:t>Substitute </a:t>
            </a:r>
            <a:r>
              <a:rPr lang="en-US" b="1" dirty="0" err="1">
                <a:solidFill>
                  <a:srgbClr val="2C895B"/>
                </a:solidFill>
              </a:rPr>
              <a:t>createNode</a:t>
            </a:r>
            <a:r>
              <a:rPr lang="en-US" b="1" dirty="0">
                <a:solidFill>
                  <a:srgbClr val="2C895B"/>
                </a:solidFill>
              </a:rPr>
              <a:t>() </a:t>
            </a:r>
            <a:r>
              <a:rPr lang="en-US" dirty="0"/>
              <a:t>for </a:t>
            </a:r>
            <a:r>
              <a:rPr lang="en-US" b="1" dirty="0" err="1">
                <a:solidFill>
                  <a:srgbClr val="2C895B"/>
                </a:solidFill>
              </a:rPr>
              <a:t>insertEnd</a:t>
            </a:r>
            <a:r>
              <a:rPr lang="en-US" b="1" dirty="0">
                <a:solidFill>
                  <a:srgbClr val="2C895B"/>
                </a:solidFill>
              </a:rPr>
              <a:t>() </a:t>
            </a:r>
            <a:r>
              <a:rPr lang="en-US" dirty="0"/>
              <a:t>to insert nodes at the </a:t>
            </a:r>
            <a:r>
              <a:rPr lang="en-US" b="1" dirty="0">
                <a:solidFill>
                  <a:srgbClr val="FF0000"/>
                </a:solidFill>
              </a:rPr>
              <a:t>front</a:t>
            </a:r>
            <a:r>
              <a:rPr lang="en-US" dirty="0">
                <a:solidFill>
                  <a:srgbClr val="FF0000"/>
                </a:solidFill>
              </a:rPr>
              <a:t> of the collision </a:t>
            </a:r>
            <a:r>
              <a:rPr lang="en-US" dirty="0"/>
              <a:t>chain </a:t>
            </a:r>
            <a:r>
              <a:rPr lang="en-US" b="1" dirty="0">
                <a:solidFill>
                  <a:schemeClr val="tx2"/>
                </a:solidFill>
              </a:rPr>
              <a:t>instead</a:t>
            </a:r>
            <a:r>
              <a:rPr lang="en-US" dirty="0">
                <a:solidFill>
                  <a:schemeClr val="tx2"/>
                </a:solidFill>
              </a:rPr>
              <a:t> of at the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end</a:t>
            </a:r>
            <a:r>
              <a:rPr lang="en-US" dirty="0">
                <a:solidFill>
                  <a:srgbClr val="FF0000"/>
                </a:solidFill>
              </a:rPr>
              <a:t> of the collision chain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3C48566-3CD5-E0EB-BEEF-256FDAD035B7}"/>
                  </a:ext>
                </a:extLst>
              </p:cNvPr>
              <p:cNvSpPr txBox="1"/>
              <p:nvPr/>
            </p:nvSpPr>
            <p:spPr>
              <a:xfrm>
                <a:off x="8919965" y="2609114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E3C48566-3CD5-E0EB-BEEF-256FDAD035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19965" y="2609114"/>
                <a:ext cx="365760" cy="369332"/>
              </a:xfrm>
              <a:prstGeom prst="rect">
                <a:avLst/>
              </a:prstGeom>
              <a:blipFill>
                <a:blip r:embed="rId2"/>
                <a:stretch>
                  <a:fillRect l="-10000" r="-10000" b="-20000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285D90F-E8D2-9CE8-0E02-277A7845AD7C}"/>
                  </a:ext>
                </a:extLst>
              </p:cNvPr>
              <p:cNvSpPr txBox="1"/>
              <p:nvPr/>
            </p:nvSpPr>
            <p:spPr>
              <a:xfrm>
                <a:off x="8927477" y="3317000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285D90F-E8D2-9CE8-0E02-277A7845AD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7477" y="3317000"/>
                <a:ext cx="365760" cy="369332"/>
              </a:xfrm>
              <a:prstGeom prst="rect">
                <a:avLst/>
              </a:prstGeom>
              <a:blipFill>
                <a:blip r:embed="rId3"/>
                <a:stretch>
                  <a:fillRect l="-6667" r="-10000" b="-20000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365045-A57B-CE6C-6E2C-659E3255E393}"/>
                  </a:ext>
                </a:extLst>
              </p:cNvPr>
              <p:cNvSpPr txBox="1"/>
              <p:nvPr/>
            </p:nvSpPr>
            <p:spPr>
              <a:xfrm>
                <a:off x="8927477" y="3985383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9365045-A57B-CE6C-6E2C-659E3255E3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7477" y="3985383"/>
                <a:ext cx="365760" cy="369332"/>
              </a:xfrm>
              <a:prstGeom prst="rect">
                <a:avLst/>
              </a:prstGeom>
              <a:blipFill>
                <a:blip r:embed="rId4"/>
                <a:stretch>
                  <a:fillRect l="-6667" r="-10000" b="-20000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8880C6CB-5189-9962-F585-4C190ED60BE5}"/>
              </a:ext>
            </a:extLst>
          </p:cNvPr>
          <p:cNvGrpSpPr/>
          <p:nvPr/>
        </p:nvGrpSpPr>
        <p:grpSpPr>
          <a:xfrm>
            <a:off x="8944857" y="3131261"/>
            <a:ext cx="1741039" cy="707886"/>
            <a:chOff x="8784706" y="2366573"/>
            <a:chExt cx="1741039" cy="70788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5D90260-85DA-3E5C-DAAD-8A7772438C5E}"/>
                </a:ext>
              </a:extLst>
            </p:cNvPr>
            <p:cNvGrpSpPr/>
            <p:nvPr/>
          </p:nvGrpSpPr>
          <p:grpSpPr>
            <a:xfrm>
              <a:off x="8784706" y="2366573"/>
              <a:ext cx="1741039" cy="707886"/>
              <a:chOff x="10073963" y="2161460"/>
              <a:chExt cx="1741039" cy="707886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9A69261A-4D4A-EEF5-D08C-579C454D4E1E}"/>
                  </a:ext>
                </a:extLst>
              </p:cNvPr>
              <p:cNvSpPr txBox="1"/>
              <p:nvPr/>
            </p:nvSpPr>
            <p:spPr>
              <a:xfrm>
                <a:off x="10073963" y="2161460"/>
                <a:ext cx="365760" cy="707886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2000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  <a:p>
                <a:pPr algn="ctr"/>
                <a:endParaRPr lang="en-US" sz="2000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349843DF-7A56-E8BF-CB55-AE0F50CF47D5}"/>
                  </a:ext>
                </a:extLst>
              </p:cNvPr>
              <p:cNvGrpSpPr/>
              <p:nvPr/>
            </p:nvGrpSpPr>
            <p:grpSpPr>
              <a:xfrm>
                <a:off x="10292234" y="2161460"/>
                <a:ext cx="1522768" cy="649038"/>
                <a:chOff x="9563762" y="1999075"/>
                <a:chExt cx="1522768" cy="649038"/>
              </a:xfrm>
            </p:grpSpPr>
            <p:grpSp>
              <p:nvGrpSpPr>
                <p:cNvPr id="62" name="Group 61">
                  <a:extLst>
                    <a:ext uri="{FF2B5EF4-FFF2-40B4-BE49-F238E27FC236}">
                      <a16:creationId xmlns:a16="http://schemas.microsoft.com/office/drawing/2014/main" id="{E80027D2-92BB-6556-FE0D-FBCE7968B277}"/>
                    </a:ext>
                  </a:extLst>
                </p:cNvPr>
                <p:cNvGrpSpPr/>
                <p:nvPr/>
              </p:nvGrpSpPr>
              <p:grpSpPr>
                <a:xfrm>
                  <a:off x="9986843" y="1999075"/>
                  <a:ext cx="1099687" cy="649038"/>
                  <a:chOff x="1828800" y="4572000"/>
                  <a:chExt cx="1099687" cy="649038"/>
                </a:xfrm>
              </p:grpSpPr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EC804C03-C67C-5004-270B-A087F42A9365}"/>
                      </a:ext>
                    </a:extLst>
                  </p:cNvPr>
                  <p:cNvSpPr txBox="1"/>
                  <p:nvPr/>
                </p:nvSpPr>
                <p:spPr>
                  <a:xfrm>
                    <a:off x="1828800" y="4572000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Sally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2020</a:t>
                    </a:r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28D0CB1F-E7C5-5792-B7E7-7801A680E724}"/>
                      </a:ext>
                    </a:extLst>
                  </p:cNvPr>
                  <p:cNvSpPr txBox="1"/>
                  <p:nvPr/>
                </p:nvSpPr>
                <p:spPr>
                  <a:xfrm>
                    <a:off x="2562727" y="4574707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p:grpSp>
            <p:cxnSp>
              <p:nvCxnSpPr>
                <p:cNvPr id="60" name="Straight Arrow Connector 59">
                  <a:extLst>
                    <a:ext uri="{FF2B5EF4-FFF2-40B4-BE49-F238E27FC236}">
                      <a16:creationId xmlns:a16="http://schemas.microsoft.com/office/drawing/2014/main" id="{74DDA03B-DF02-0217-2CDB-B37ACE47E5D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9563762" y="2338287"/>
                  <a:ext cx="423081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rgbClr val="FFC000"/>
                  </a:solidFill>
                  <a:prstDash val="solid"/>
                  <a:round/>
                  <a:headEnd type="oval" w="med" len="med"/>
                  <a:tailEnd type="stealth"/>
                </a:ln>
                <a:effectLst>
                  <a:glow rad="25400">
                    <a:schemeClr val="tx1"/>
                  </a:glow>
                </a:effectLst>
              </p:spPr>
            </p:cxn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1452B2AF-2B09-9213-97E4-EDB39292A01E}"/>
                    </a:ext>
                  </a:extLst>
                </p:cNvPr>
                <p:cNvSpPr txBox="1"/>
                <p:nvPr/>
              </p:nvSpPr>
              <p:spPr>
                <a:xfrm>
                  <a:off x="10130840" y="2505072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1452B2AF-2B09-9213-97E4-EDB39292A01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30840" y="2505072"/>
                  <a:ext cx="365760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6667" r="-10000" b="-16667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CBE6CBE-22E2-BA5E-0595-971288BA8B13}"/>
              </a:ext>
            </a:extLst>
          </p:cNvPr>
          <p:cNvGrpSpPr/>
          <p:nvPr/>
        </p:nvGrpSpPr>
        <p:grpSpPr>
          <a:xfrm>
            <a:off x="8933818" y="2415279"/>
            <a:ext cx="1797401" cy="710475"/>
            <a:chOff x="9474919" y="4188744"/>
            <a:chExt cx="1797401" cy="710475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97B5973-77A1-1CED-803E-1493ACBEE908}"/>
                </a:ext>
              </a:extLst>
            </p:cNvPr>
            <p:cNvSpPr txBox="1"/>
            <p:nvPr/>
          </p:nvSpPr>
          <p:spPr>
            <a:xfrm>
              <a:off x="9474919" y="4191333"/>
              <a:ext cx="365760" cy="707886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0BCEC99-5BF2-ABD7-CD16-6A1732051585}"/>
                </a:ext>
              </a:extLst>
            </p:cNvPr>
            <p:cNvGrpSpPr/>
            <p:nvPr/>
          </p:nvGrpSpPr>
          <p:grpSpPr>
            <a:xfrm>
              <a:off x="9672032" y="4188744"/>
              <a:ext cx="1600288" cy="649038"/>
              <a:chOff x="9672032" y="4188744"/>
              <a:chExt cx="1600288" cy="649038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998601D-7747-9685-324D-C44BB72AFAA3}"/>
                  </a:ext>
                </a:extLst>
              </p:cNvPr>
              <p:cNvGrpSpPr/>
              <p:nvPr/>
            </p:nvGrpSpPr>
            <p:grpSpPr>
              <a:xfrm>
                <a:off x="9672032" y="4188744"/>
                <a:ext cx="1600288" cy="649038"/>
                <a:chOff x="7615281" y="6231160"/>
                <a:chExt cx="1600288" cy="649038"/>
              </a:xfrm>
            </p:grpSpPr>
            <p:grpSp>
              <p:nvGrpSpPr>
                <p:cNvPr id="49" name="Group 48">
                  <a:extLst>
                    <a:ext uri="{FF2B5EF4-FFF2-40B4-BE49-F238E27FC236}">
                      <a16:creationId xmlns:a16="http://schemas.microsoft.com/office/drawing/2014/main" id="{A79931CB-557F-CD1A-288D-7ECBFF69FFAE}"/>
                    </a:ext>
                  </a:extLst>
                </p:cNvPr>
                <p:cNvGrpSpPr/>
                <p:nvPr/>
              </p:nvGrpSpPr>
              <p:grpSpPr>
                <a:xfrm>
                  <a:off x="8115882" y="6231160"/>
                  <a:ext cx="1099687" cy="649038"/>
                  <a:chOff x="1828800" y="4572000"/>
                  <a:chExt cx="1099687" cy="649038"/>
                </a:xfrm>
              </p:grpSpPr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CF7E2744-8505-7EAE-C6B2-8A267ADB637C}"/>
                      </a:ext>
                    </a:extLst>
                  </p:cNvPr>
                  <p:cNvSpPr txBox="1"/>
                  <p:nvPr/>
                </p:nvSpPr>
                <p:spPr>
                  <a:xfrm>
                    <a:off x="1828800" y="4572000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Sam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1955</a:t>
                    </a:r>
                  </a:p>
                </p:txBody>
              </p:sp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7B3BE8C9-3371-C158-F311-9A0826976DBB}"/>
                      </a:ext>
                    </a:extLst>
                  </p:cNvPr>
                  <p:cNvSpPr txBox="1"/>
                  <p:nvPr/>
                </p:nvSpPr>
                <p:spPr>
                  <a:xfrm>
                    <a:off x="2562727" y="4574707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p:grpSp>
            <p:cxnSp>
              <p:nvCxnSpPr>
                <p:cNvPr id="51" name="Straight Arrow Connector 50">
                  <a:extLst>
                    <a:ext uri="{FF2B5EF4-FFF2-40B4-BE49-F238E27FC236}">
                      <a16:creationId xmlns:a16="http://schemas.microsoft.com/office/drawing/2014/main" id="{A51A83E7-F5C6-C272-02DB-6270AD6752AF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615281" y="6576822"/>
                  <a:ext cx="500992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rgbClr val="FFC000"/>
                  </a:solidFill>
                  <a:prstDash val="solid"/>
                  <a:round/>
                  <a:headEnd type="oval" w="med" len="med"/>
                  <a:tailEnd type="stealth"/>
                </a:ln>
                <a:effectLst>
                  <a:glow rad="25400">
                    <a:schemeClr val="tx1"/>
                  </a:glow>
                </a:effectLst>
              </p:spPr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5D3C8B1A-8D2F-12FC-C513-1D611426B105}"/>
                      </a:ext>
                    </a:extLst>
                  </p:cNvPr>
                  <p:cNvSpPr txBox="1"/>
                  <p:nvPr/>
                </p:nvSpPr>
                <p:spPr>
                  <a:xfrm>
                    <a:off x="10870738" y="4354188"/>
                    <a:ext cx="365760" cy="369332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square" t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MU Bright" panose="02000603000000000000" pitchFamily="2" charset="0"/>
                            </a:rPr>
                            <m:t>∅</m:t>
                          </m:r>
                        </m:oMath>
                      </m:oMathPara>
                    </a14:m>
                    <a:endParaRPr lang="en-US" dirty="0" err="1">
                      <a:solidFill>
                        <a:srgbClr val="FFC000"/>
                      </a:solidFill>
                      <a:effectLst>
                        <a:glow rad="25400">
                          <a:schemeClr val="tx1"/>
                        </a:glow>
                      </a:effectLst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5D3C8B1A-8D2F-12FC-C513-1D611426B10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870738" y="4354188"/>
                    <a:ext cx="365760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l="-10345" r="-13793" b="-20000"/>
                    </a:stretch>
                  </a:blipFill>
                  <a:effectLst/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A9776C0-6E09-1BE4-121B-FAF2B314235E}"/>
              </a:ext>
            </a:extLst>
          </p:cNvPr>
          <p:cNvGrpSpPr/>
          <p:nvPr/>
        </p:nvGrpSpPr>
        <p:grpSpPr>
          <a:xfrm>
            <a:off x="10363052" y="2446568"/>
            <a:ext cx="1795429" cy="654412"/>
            <a:chOff x="9481088" y="3707908"/>
            <a:chExt cx="1795429" cy="654412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0CBC887-B0E9-4931-F404-38F91F168082}"/>
                </a:ext>
              </a:extLst>
            </p:cNvPr>
            <p:cNvSpPr txBox="1"/>
            <p:nvPr/>
          </p:nvSpPr>
          <p:spPr>
            <a:xfrm>
              <a:off x="9481088" y="3707908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sz="16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58471EC5-4508-662F-06E6-80C56F4112A6}"/>
                </a:ext>
              </a:extLst>
            </p:cNvPr>
            <p:cNvGrpSpPr/>
            <p:nvPr/>
          </p:nvGrpSpPr>
          <p:grpSpPr>
            <a:xfrm>
              <a:off x="10169333" y="3710975"/>
              <a:ext cx="1107184" cy="651345"/>
              <a:chOff x="1828800" y="4572000"/>
              <a:chExt cx="1107184" cy="651345"/>
            </a:xfrm>
          </p:grpSpPr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104AA97B-567B-7769-9DE2-4561087D80F7}"/>
                  </a:ext>
                </a:extLst>
              </p:cNvPr>
              <p:cNvSpPr txBox="1"/>
              <p:nvPr/>
            </p:nvSpPr>
            <p:spPr>
              <a:xfrm>
                <a:off x="2570224" y="4577014"/>
                <a:ext cx="365760" cy="646331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F539BAC3-EA81-8099-58B2-5029C45EEE2F}"/>
                  </a:ext>
                </a:extLst>
              </p:cNvPr>
              <p:cNvSpPr txBox="1"/>
              <p:nvPr/>
            </p:nvSpPr>
            <p:spPr>
              <a:xfrm>
                <a:off x="1828800" y="4572000"/>
                <a:ext cx="731520" cy="6463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Zoe</a:t>
                </a:r>
              </a:p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2022</a:t>
                </a:r>
              </a:p>
            </p:txBody>
          </p:sp>
        </p:grp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E4023A78-C092-48C1-F3FA-ADAE416AD81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736348" y="4047042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B38F9A46-05ED-645A-A2A4-D64BFC8CD977}"/>
                    </a:ext>
                  </a:extLst>
                </p:cNvPr>
                <p:cNvSpPr txBox="1"/>
                <p:nvPr/>
              </p:nvSpPr>
              <p:spPr>
                <a:xfrm>
                  <a:off x="10910757" y="3877185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B38F9A46-05ED-645A-A2A4-D64BFC8CD97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10757" y="3877185"/>
                  <a:ext cx="365760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6667" r="-10000" b="-16667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38539BC-3B73-74A5-36A1-5BCFE2E66C5A}"/>
              </a:ext>
            </a:extLst>
          </p:cNvPr>
          <p:cNvGrpSpPr/>
          <p:nvPr/>
        </p:nvGrpSpPr>
        <p:grpSpPr>
          <a:xfrm>
            <a:off x="8947867" y="3847242"/>
            <a:ext cx="1765887" cy="707886"/>
            <a:chOff x="8857494" y="5542059"/>
            <a:chExt cx="1765887" cy="707886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47C724E-DA44-6E85-70FA-AFBF221DBC35}"/>
                </a:ext>
              </a:extLst>
            </p:cNvPr>
            <p:cNvSpPr txBox="1"/>
            <p:nvPr/>
          </p:nvSpPr>
          <p:spPr>
            <a:xfrm>
              <a:off x="8857494" y="5542059"/>
              <a:ext cx="365760" cy="707886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C0DDB63-52D0-42C4-1CDA-0BB7043B264D}"/>
                </a:ext>
              </a:extLst>
            </p:cNvPr>
            <p:cNvGrpSpPr/>
            <p:nvPr/>
          </p:nvGrpSpPr>
          <p:grpSpPr>
            <a:xfrm>
              <a:off x="9072754" y="5585755"/>
              <a:ext cx="1550627" cy="651345"/>
              <a:chOff x="8486566" y="1053865"/>
              <a:chExt cx="1550627" cy="651345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1692E50-16F6-1357-B045-91E8B646E1DA}"/>
                  </a:ext>
                </a:extLst>
              </p:cNvPr>
              <p:cNvGrpSpPr/>
              <p:nvPr/>
            </p:nvGrpSpPr>
            <p:grpSpPr>
              <a:xfrm>
                <a:off x="8905712" y="1053865"/>
                <a:ext cx="1131481" cy="651345"/>
                <a:chOff x="9356133" y="6236190"/>
                <a:chExt cx="1131481" cy="651345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94170ED1-D984-A1C0-2D89-8663F5E984F6}"/>
                    </a:ext>
                  </a:extLst>
                </p:cNvPr>
                <p:cNvGrpSpPr/>
                <p:nvPr/>
              </p:nvGrpSpPr>
              <p:grpSpPr>
                <a:xfrm>
                  <a:off x="9356133" y="6236190"/>
                  <a:ext cx="1107184" cy="651345"/>
                  <a:chOff x="1719259" y="4589932"/>
                  <a:chExt cx="1107184" cy="651345"/>
                </a:xfrm>
              </p:grpSpPr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5DA1F361-2D47-D89B-AD2A-8528CA8DCCA2}"/>
                      </a:ext>
                    </a:extLst>
                  </p:cNvPr>
                  <p:cNvSpPr txBox="1"/>
                  <p:nvPr/>
                </p:nvSpPr>
                <p:spPr>
                  <a:xfrm>
                    <a:off x="2460683" y="4594946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47C45FF6-50BC-09FC-7A56-028C91B352E0}"/>
                      </a:ext>
                    </a:extLst>
                  </p:cNvPr>
                  <p:cNvSpPr txBox="1"/>
                  <p:nvPr/>
                </p:nvSpPr>
                <p:spPr>
                  <a:xfrm>
                    <a:off x="1719259" y="4589932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Pat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1933</a:t>
                    </a:r>
                  </a:p>
                </p:txBody>
              </p: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33" name="TextBox 32">
                      <a:extLst>
                        <a:ext uri="{FF2B5EF4-FFF2-40B4-BE49-F238E27FC236}">
                          <a16:creationId xmlns:a16="http://schemas.microsoft.com/office/drawing/2014/main" id="{D75B593A-E432-B0AB-83C0-FD67F42DC58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121854" y="6371982"/>
                      <a:ext cx="365760" cy="369332"/>
                    </a:xfrm>
                    <a:prstGeom prst="rect">
                      <a:avLst/>
                    </a:prstGeom>
                    <a:noFill/>
                    <a:effectLst/>
                  </p:spPr>
                  <p:txBody>
                    <a:bodyPr wrap="square" t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i="1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MU Bright" panose="02000603000000000000" pitchFamily="2" charset="0"/>
                              </a:rPr>
                              <m:t>∅</m:t>
                            </m:r>
                          </m:oMath>
                        </m:oMathPara>
                      </a14:m>
                      <a:endParaRPr lang="en-US" dirty="0" err="1">
                        <a:solidFill>
                          <a:srgbClr val="FFC000"/>
                        </a:solidFill>
                        <a:effectLst>
                          <a:glow rad="25400">
                            <a:schemeClr val="tx1"/>
                          </a:glow>
                        </a:effectLst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33" name="TextBox 32">
                      <a:extLst>
                        <a:ext uri="{FF2B5EF4-FFF2-40B4-BE49-F238E27FC236}">
                          <a16:creationId xmlns:a16="http://schemas.microsoft.com/office/drawing/2014/main" id="{D75B593A-E432-B0AB-83C0-FD67F42DC58B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0121854" y="6371982"/>
                      <a:ext cx="365760" cy="369332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l="-10345" r="-13793" b="-16129"/>
                      </a:stretch>
                    </a:blipFill>
                    <a:effectLst/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E5B535D7-5C4C-F4EE-EB98-05EF364F0C0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486566" y="1356391"/>
                <a:ext cx="42308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</p:grpSp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AEFCE33-0FB1-CC26-7B4B-E2FCB2B7FC5E}"/>
              </a:ext>
            </a:extLst>
          </p:cNvPr>
          <p:cNvSpPr/>
          <p:nvPr/>
        </p:nvSpPr>
        <p:spPr bwMode="auto">
          <a:xfrm>
            <a:off x="8629430" y="640001"/>
            <a:ext cx="2929819" cy="1444485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year;</a:t>
            </a: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name;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next;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83496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866E00-A947-5C5F-C2CF-27A7A02C83DD}"/>
              </a:ext>
            </a:extLst>
          </p:cNvPr>
          <p:cNvSpPr txBox="1"/>
          <p:nvPr/>
        </p:nvSpPr>
        <p:spPr>
          <a:xfrm>
            <a:off x="2396641" y="834712"/>
            <a:ext cx="81785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tab+2</a:t>
            </a:r>
          </a:p>
          <a:p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tab+1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62EEA2-51D9-845E-8862-B979237BE161}"/>
              </a:ext>
            </a:extLst>
          </p:cNvPr>
          <p:cNvSpPr txBox="1"/>
          <p:nvPr/>
        </p:nvSpPr>
        <p:spPr>
          <a:xfrm>
            <a:off x="3251586" y="671106"/>
            <a:ext cx="365760" cy="707886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B35C79-03A1-A1A5-C0EF-62D5251543C2}"/>
              </a:ext>
            </a:extLst>
          </p:cNvPr>
          <p:cNvSpPr txBox="1"/>
          <p:nvPr/>
        </p:nvSpPr>
        <p:spPr>
          <a:xfrm>
            <a:off x="3246809" y="1388500"/>
            <a:ext cx="365760" cy="707886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7F2DEA-F911-1D21-BF56-6D593E286FC3}"/>
              </a:ext>
            </a:extLst>
          </p:cNvPr>
          <p:cNvSpPr txBox="1"/>
          <p:nvPr/>
        </p:nvSpPr>
        <p:spPr>
          <a:xfrm>
            <a:off x="3246809" y="2094277"/>
            <a:ext cx="365760" cy="707886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6BAFCFE-0A5F-0BC4-07A2-3DDF22F27439}"/>
                  </a:ext>
                </a:extLst>
              </p:cNvPr>
              <p:cNvSpPr txBox="1"/>
              <p:nvPr/>
            </p:nvSpPr>
            <p:spPr>
              <a:xfrm>
                <a:off x="3223684" y="863646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6BAFCFE-0A5F-0BC4-07A2-3DDF22F274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3684" y="863646"/>
                <a:ext cx="365760" cy="369332"/>
              </a:xfrm>
              <a:prstGeom prst="rect">
                <a:avLst/>
              </a:prstGeom>
              <a:blipFill>
                <a:blip r:embed="rId2"/>
                <a:stretch>
                  <a:fillRect l="-6667" r="-13333" b="-20690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2C55718-ABD7-4767-7A6E-74D0831AF3BD}"/>
                  </a:ext>
                </a:extLst>
              </p:cNvPr>
              <p:cNvSpPr txBox="1"/>
              <p:nvPr/>
            </p:nvSpPr>
            <p:spPr>
              <a:xfrm>
                <a:off x="3231196" y="1571532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2C55718-ABD7-4767-7A6E-74D0831AF3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1196" y="1571532"/>
                <a:ext cx="365760" cy="369332"/>
              </a:xfrm>
              <a:prstGeom prst="rect">
                <a:avLst/>
              </a:prstGeom>
              <a:blipFill>
                <a:blip r:embed="rId3"/>
                <a:stretch>
                  <a:fillRect l="-6667" r="-10000" b="-20000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777E4E6-9184-B7AB-0315-C2097D615887}"/>
                  </a:ext>
                </a:extLst>
              </p:cNvPr>
              <p:cNvSpPr txBox="1"/>
              <p:nvPr/>
            </p:nvSpPr>
            <p:spPr>
              <a:xfrm>
                <a:off x="3231196" y="2239915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777E4E6-9184-B7AB-0315-C2097D6158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1196" y="2239915"/>
                <a:ext cx="365760" cy="369332"/>
              </a:xfrm>
              <a:prstGeom prst="rect">
                <a:avLst/>
              </a:prstGeom>
              <a:blipFill>
                <a:blip r:embed="rId3"/>
                <a:stretch>
                  <a:fillRect l="-6667" r="-10000" b="-20000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>
            <a:extLst>
              <a:ext uri="{FF2B5EF4-FFF2-40B4-BE49-F238E27FC236}">
                <a16:creationId xmlns:a16="http://schemas.microsoft.com/office/drawing/2014/main" id="{468EFD81-870B-FEBA-ECF1-E66733E3A6F6}"/>
              </a:ext>
            </a:extLst>
          </p:cNvPr>
          <p:cNvGrpSpPr/>
          <p:nvPr/>
        </p:nvGrpSpPr>
        <p:grpSpPr>
          <a:xfrm>
            <a:off x="3248576" y="1385793"/>
            <a:ext cx="1741039" cy="707886"/>
            <a:chOff x="8784706" y="2366573"/>
            <a:chExt cx="1741039" cy="70788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92DCA38-3DBF-985A-00F2-07E58C252B54}"/>
                </a:ext>
              </a:extLst>
            </p:cNvPr>
            <p:cNvGrpSpPr/>
            <p:nvPr/>
          </p:nvGrpSpPr>
          <p:grpSpPr>
            <a:xfrm>
              <a:off x="8784706" y="2366573"/>
              <a:ext cx="1741039" cy="707886"/>
              <a:chOff x="10073963" y="2161460"/>
              <a:chExt cx="1741039" cy="707886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5BD9EA5-9046-5FFD-65D3-7A7CA3D65420}"/>
                  </a:ext>
                </a:extLst>
              </p:cNvPr>
              <p:cNvSpPr txBox="1"/>
              <p:nvPr/>
            </p:nvSpPr>
            <p:spPr>
              <a:xfrm>
                <a:off x="10073963" y="2161460"/>
                <a:ext cx="365760" cy="707886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2000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  <a:p>
                <a:pPr algn="ctr"/>
                <a:endParaRPr lang="en-US" sz="2000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751BAD7C-CAFB-D284-32BE-D41F9A64AF86}"/>
                  </a:ext>
                </a:extLst>
              </p:cNvPr>
              <p:cNvGrpSpPr/>
              <p:nvPr/>
            </p:nvGrpSpPr>
            <p:grpSpPr>
              <a:xfrm>
                <a:off x="10292234" y="2161460"/>
                <a:ext cx="1522768" cy="649038"/>
                <a:chOff x="9563762" y="1999075"/>
                <a:chExt cx="1522768" cy="649038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DEA3E708-9CF2-AD97-FFB5-7CF87B7C4066}"/>
                    </a:ext>
                  </a:extLst>
                </p:cNvPr>
                <p:cNvGrpSpPr/>
                <p:nvPr/>
              </p:nvGrpSpPr>
              <p:grpSpPr>
                <a:xfrm>
                  <a:off x="9986843" y="1999075"/>
                  <a:ext cx="1099687" cy="649038"/>
                  <a:chOff x="1828800" y="4572000"/>
                  <a:chExt cx="1099687" cy="649038"/>
                </a:xfrm>
              </p:grpSpPr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3ECF164A-1867-4302-5AAA-A8C9E248028C}"/>
                      </a:ext>
                    </a:extLst>
                  </p:cNvPr>
                  <p:cNvSpPr txBox="1"/>
                  <p:nvPr/>
                </p:nvSpPr>
                <p:spPr>
                  <a:xfrm>
                    <a:off x="1828800" y="4572000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Sally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2020</a:t>
                    </a:r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DD2C5E26-179C-250E-E003-08515F404C27}"/>
                      </a:ext>
                    </a:extLst>
                  </p:cNvPr>
                  <p:cNvSpPr txBox="1"/>
                  <p:nvPr/>
                </p:nvSpPr>
                <p:spPr>
                  <a:xfrm>
                    <a:off x="2562727" y="4574707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p:grp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DBA85DD2-D57E-7884-3B36-25A1C64BE4B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9563762" y="2338287"/>
                  <a:ext cx="423081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rgbClr val="FFC000"/>
                  </a:solidFill>
                  <a:prstDash val="solid"/>
                  <a:round/>
                  <a:headEnd type="oval" w="med" len="med"/>
                  <a:tailEnd type="stealth"/>
                </a:ln>
                <a:effectLst>
                  <a:glow rad="25400">
                    <a:schemeClr val="tx1"/>
                  </a:glow>
                </a:effectLst>
              </p:spPr>
            </p:cxn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FB820DF9-F877-B7C3-39C6-024DAFCA65C6}"/>
                    </a:ext>
                  </a:extLst>
                </p:cNvPr>
                <p:cNvSpPr txBox="1"/>
                <p:nvPr/>
              </p:nvSpPr>
              <p:spPr>
                <a:xfrm>
                  <a:off x="10130840" y="2505072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1452B2AF-2B09-9213-97E4-EDB39292A01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30840" y="2505072"/>
                  <a:ext cx="365760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6667" r="-10000" b="-16667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3692014-83B6-B2FF-E526-6B3E26A8D0EE}"/>
              </a:ext>
            </a:extLst>
          </p:cNvPr>
          <p:cNvGrpSpPr/>
          <p:nvPr/>
        </p:nvGrpSpPr>
        <p:grpSpPr>
          <a:xfrm>
            <a:off x="3237537" y="669811"/>
            <a:ext cx="1797401" cy="710475"/>
            <a:chOff x="9474919" y="4188744"/>
            <a:chExt cx="1797401" cy="71047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F0FB016-95C8-5245-72EB-2D324FFB8811}"/>
                </a:ext>
              </a:extLst>
            </p:cNvPr>
            <p:cNvSpPr txBox="1"/>
            <p:nvPr/>
          </p:nvSpPr>
          <p:spPr>
            <a:xfrm>
              <a:off x="9474919" y="4191333"/>
              <a:ext cx="365760" cy="707886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383D46C-52AE-1339-7BF8-A0A80AB5BA6E}"/>
                </a:ext>
              </a:extLst>
            </p:cNvPr>
            <p:cNvGrpSpPr/>
            <p:nvPr/>
          </p:nvGrpSpPr>
          <p:grpSpPr>
            <a:xfrm>
              <a:off x="9672032" y="4188744"/>
              <a:ext cx="1600288" cy="649038"/>
              <a:chOff x="9672032" y="4188744"/>
              <a:chExt cx="1600288" cy="649038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3426F49-F043-3A9D-C3A6-197569BED1DF}"/>
                  </a:ext>
                </a:extLst>
              </p:cNvPr>
              <p:cNvGrpSpPr/>
              <p:nvPr/>
            </p:nvGrpSpPr>
            <p:grpSpPr>
              <a:xfrm>
                <a:off x="9672032" y="4188744"/>
                <a:ext cx="1600288" cy="649038"/>
                <a:chOff x="7615281" y="6231160"/>
                <a:chExt cx="1600288" cy="649038"/>
              </a:xfrm>
            </p:grpSpPr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0F2B8371-DADA-AD53-12FC-12A7A4BBC7A9}"/>
                    </a:ext>
                  </a:extLst>
                </p:cNvPr>
                <p:cNvGrpSpPr/>
                <p:nvPr/>
              </p:nvGrpSpPr>
              <p:grpSpPr>
                <a:xfrm>
                  <a:off x="8115882" y="6231160"/>
                  <a:ext cx="1099687" cy="649038"/>
                  <a:chOff x="1828800" y="4572000"/>
                  <a:chExt cx="1099687" cy="649038"/>
                </a:xfrm>
              </p:grpSpPr>
              <p:sp>
                <p:nvSpPr>
                  <p:cNvPr id="73" name="TextBox 72">
                    <a:extLst>
                      <a:ext uri="{FF2B5EF4-FFF2-40B4-BE49-F238E27FC236}">
                        <a16:creationId xmlns:a16="http://schemas.microsoft.com/office/drawing/2014/main" id="{D8A4AD73-2820-7628-48B8-476E180407F1}"/>
                      </a:ext>
                    </a:extLst>
                  </p:cNvPr>
                  <p:cNvSpPr txBox="1"/>
                  <p:nvPr/>
                </p:nvSpPr>
                <p:spPr>
                  <a:xfrm>
                    <a:off x="1828800" y="4572000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Sam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1955</a:t>
                    </a:r>
                  </a:p>
                </p:txBody>
              </p:sp>
              <p:sp>
                <p:nvSpPr>
                  <p:cNvPr id="74" name="TextBox 73">
                    <a:extLst>
                      <a:ext uri="{FF2B5EF4-FFF2-40B4-BE49-F238E27FC236}">
                        <a16:creationId xmlns:a16="http://schemas.microsoft.com/office/drawing/2014/main" id="{8925C947-B89D-7718-8218-49B307D843F9}"/>
                      </a:ext>
                    </a:extLst>
                  </p:cNvPr>
                  <p:cNvSpPr txBox="1"/>
                  <p:nvPr/>
                </p:nvSpPr>
                <p:spPr>
                  <a:xfrm>
                    <a:off x="2562727" y="4574707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p:grpSp>
            <p:cxnSp>
              <p:nvCxnSpPr>
                <p:cNvPr id="72" name="Straight Arrow Connector 71">
                  <a:extLst>
                    <a:ext uri="{FF2B5EF4-FFF2-40B4-BE49-F238E27FC236}">
                      <a16:creationId xmlns:a16="http://schemas.microsoft.com/office/drawing/2014/main" id="{5A4F378D-57EC-1CCE-EF63-E7743108E6C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615281" y="6576822"/>
                  <a:ext cx="500992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rgbClr val="FFC000"/>
                  </a:solidFill>
                  <a:prstDash val="solid"/>
                  <a:round/>
                  <a:headEnd type="oval" w="med" len="med"/>
                  <a:tailEnd type="stealth"/>
                </a:ln>
                <a:effectLst>
                  <a:glow rad="25400">
                    <a:schemeClr val="tx1"/>
                  </a:glow>
                </a:effectLst>
              </p:spPr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0" name="TextBox 69">
                    <a:extLst>
                      <a:ext uri="{FF2B5EF4-FFF2-40B4-BE49-F238E27FC236}">
                        <a16:creationId xmlns:a16="http://schemas.microsoft.com/office/drawing/2014/main" id="{0847A25C-EACE-95D3-EF00-5D206F9097E3}"/>
                      </a:ext>
                    </a:extLst>
                  </p:cNvPr>
                  <p:cNvSpPr txBox="1"/>
                  <p:nvPr/>
                </p:nvSpPr>
                <p:spPr>
                  <a:xfrm>
                    <a:off x="10870738" y="4354188"/>
                    <a:ext cx="365760" cy="369332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square" t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MU Bright" panose="02000603000000000000" pitchFamily="2" charset="0"/>
                            </a:rPr>
                            <m:t>∅</m:t>
                          </m:r>
                        </m:oMath>
                      </m:oMathPara>
                    </a14:m>
                    <a:endParaRPr lang="en-US" dirty="0" err="1">
                      <a:solidFill>
                        <a:srgbClr val="FFC000"/>
                      </a:solidFill>
                      <a:effectLst>
                        <a:glow rad="25400">
                          <a:schemeClr val="tx1"/>
                        </a:glow>
                      </a:effectLst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70" name="TextBox 69">
                    <a:extLst>
                      <a:ext uri="{FF2B5EF4-FFF2-40B4-BE49-F238E27FC236}">
                        <a16:creationId xmlns:a16="http://schemas.microsoft.com/office/drawing/2014/main" id="{0847A25C-EACE-95D3-EF00-5D206F9097E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870738" y="4354188"/>
                    <a:ext cx="365760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l="-6667" r="-10000" b="-16129"/>
                    </a:stretch>
                  </a:blipFill>
                  <a:effectLst/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0168ECB-5510-D485-E3CB-508C47229AA4}"/>
              </a:ext>
            </a:extLst>
          </p:cNvPr>
          <p:cNvGrpSpPr/>
          <p:nvPr/>
        </p:nvGrpSpPr>
        <p:grpSpPr>
          <a:xfrm>
            <a:off x="4666771" y="701100"/>
            <a:ext cx="1795429" cy="654412"/>
            <a:chOff x="9481088" y="3707908"/>
            <a:chExt cx="1795429" cy="654412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803160-46AF-A251-8DA0-FCFE33831B2F}"/>
                </a:ext>
              </a:extLst>
            </p:cNvPr>
            <p:cNvSpPr txBox="1"/>
            <p:nvPr/>
          </p:nvSpPr>
          <p:spPr>
            <a:xfrm>
              <a:off x="9481088" y="3707908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sz="16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EC8E1A47-9DE0-6CBA-852E-E1501D20433C}"/>
                </a:ext>
              </a:extLst>
            </p:cNvPr>
            <p:cNvGrpSpPr/>
            <p:nvPr/>
          </p:nvGrpSpPr>
          <p:grpSpPr>
            <a:xfrm>
              <a:off x="10169333" y="3710975"/>
              <a:ext cx="1107184" cy="651345"/>
              <a:chOff x="1828800" y="4572000"/>
              <a:chExt cx="1107184" cy="651345"/>
            </a:xfrm>
          </p:grpSpPr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5B71603E-B9A0-B00B-CDC9-5EC6AE531B5B}"/>
                  </a:ext>
                </a:extLst>
              </p:cNvPr>
              <p:cNvSpPr txBox="1"/>
              <p:nvPr/>
            </p:nvSpPr>
            <p:spPr>
              <a:xfrm>
                <a:off x="2570224" y="4577014"/>
                <a:ext cx="365760" cy="646331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68A8786B-B9FB-B4B1-544B-DCE6F29D9AFD}"/>
                  </a:ext>
                </a:extLst>
              </p:cNvPr>
              <p:cNvSpPr txBox="1"/>
              <p:nvPr/>
            </p:nvSpPr>
            <p:spPr>
              <a:xfrm>
                <a:off x="1828800" y="4572000"/>
                <a:ext cx="731520" cy="6463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Zoe</a:t>
                </a:r>
              </a:p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2022</a:t>
                </a:r>
              </a:p>
            </p:txBody>
          </p:sp>
        </p:grp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9F03D930-CB81-BF93-B7D8-72B765B9D4A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736348" y="4047042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TextBox 78">
                  <a:extLst>
                    <a:ext uri="{FF2B5EF4-FFF2-40B4-BE49-F238E27FC236}">
                      <a16:creationId xmlns:a16="http://schemas.microsoft.com/office/drawing/2014/main" id="{2DB00CB5-357A-6726-4138-4E9D5B600EF5}"/>
                    </a:ext>
                  </a:extLst>
                </p:cNvPr>
                <p:cNvSpPr txBox="1"/>
                <p:nvPr/>
              </p:nvSpPr>
              <p:spPr>
                <a:xfrm>
                  <a:off x="10910757" y="3877185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B38F9A46-05ED-645A-A2A4-D64BFC8CD97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10757" y="3877185"/>
                  <a:ext cx="365760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6667" r="-10000" b="-16667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4BD75D69-EFE3-D22F-7FB7-7A2944D29C89}"/>
              </a:ext>
            </a:extLst>
          </p:cNvPr>
          <p:cNvGrpSpPr/>
          <p:nvPr/>
        </p:nvGrpSpPr>
        <p:grpSpPr>
          <a:xfrm>
            <a:off x="3251586" y="2101774"/>
            <a:ext cx="1765887" cy="707886"/>
            <a:chOff x="8857494" y="5542059"/>
            <a:chExt cx="1765887" cy="707886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1AC45E2A-9191-E7F8-365C-45EDAF00C0AB}"/>
                </a:ext>
              </a:extLst>
            </p:cNvPr>
            <p:cNvSpPr txBox="1"/>
            <p:nvPr/>
          </p:nvSpPr>
          <p:spPr>
            <a:xfrm>
              <a:off x="8857494" y="5542059"/>
              <a:ext cx="365760" cy="707886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D059C3FE-CDA7-D441-DF39-40D638C96D98}"/>
                </a:ext>
              </a:extLst>
            </p:cNvPr>
            <p:cNvGrpSpPr/>
            <p:nvPr/>
          </p:nvGrpSpPr>
          <p:grpSpPr>
            <a:xfrm>
              <a:off x="9072754" y="5585755"/>
              <a:ext cx="1550627" cy="651345"/>
              <a:chOff x="8486566" y="1053865"/>
              <a:chExt cx="1550627" cy="651345"/>
            </a:xfrm>
          </p:grpSpPr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D839B364-39EB-A571-1213-2F875801BC40}"/>
                  </a:ext>
                </a:extLst>
              </p:cNvPr>
              <p:cNvGrpSpPr/>
              <p:nvPr/>
            </p:nvGrpSpPr>
            <p:grpSpPr>
              <a:xfrm>
                <a:off x="8905712" y="1053865"/>
                <a:ext cx="1131481" cy="651345"/>
                <a:chOff x="9356133" y="6236190"/>
                <a:chExt cx="1131481" cy="651345"/>
              </a:xfrm>
            </p:grpSpPr>
            <p:grpSp>
              <p:nvGrpSpPr>
                <p:cNvPr id="87" name="Group 86">
                  <a:extLst>
                    <a:ext uri="{FF2B5EF4-FFF2-40B4-BE49-F238E27FC236}">
                      <a16:creationId xmlns:a16="http://schemas.microsoft.com/office/drawing/2014/main" id="{F16971CF-14C7-B884-3AB0-1C609E20CCF0}"/>
                    </a:ext>
                  </a:extLst>
                </p:cNvPr>
                <p:cNvGrpSpPr/>
                <p:nvPr/>
              </p:nvGrpSpPr>
              <p:grpSpPr>
                <a:xfrm>
                  <a:off x="9356133" y="6236190"/>
                  <a:ext cx="1107184" cy="651345"/>
                  <a:chOff x="1719259" y="4589932"/>
                  <a:chExt cx="1107184" cy="651345"/>
                </a:xfrm>
              </p:grpSpPr>
              <p:sp>
                <p:nvSpPr>
                  <p:cNvPr id="89" name="TextBox 88">
                    <a:extLst>
                      <a:ext uri="{FF2B5EF4-FFF2-40B4-BE49-F238E27FC236}">
                        <a16:creationId xmlns:a16="http://schemas.microsoft.com/office/drawing/2014/main" id="{A4E6D1C4-BDE3-4BCB-EF29-058CF1C96B2F}"/>
                      </a:ext>
                    </a:extLst>
                  </p:cNvPr>
                  <p:cNvSpPr txBox="1"/>
                  <p:nvPr/>
                </p:nvSpPr>
                <p:spPr>
                  <a:xfrm>
                    <a:off x="2460683" y="4594946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90" name="TextBox 89">
                    <a:extLst>
                      <a:ext uri="{FF2B5EF4-FFF2-40B4-BE49-F238E27FC236}">
                        <a16:creationId xmlns:a16="http://schemas.microsoft.com/office/drawing/2014/main" id="{A6DB2BD5-1F96-E28A-694E-9F063DBB2E20}"/>
                      </a:ext>
                    </a:extLst>
                  </p:cNvPr>
                  <p:cNvSpPr txBox="1"/>
                  <p:nvPr/>
                </p:nvSpPr>
                <p:spPr>
                  <a:xfrm>
                    <a:off x="1719259" y="4589932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Pat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1933</a:t>
                    </a:r>
                  </a:p>
                </p:txBody>
              </p: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8" name="TextBox 87">
                      <a:extLst>
                        <a:ext uri="{FF2B5EF4-FFF2-40B4-BE49-F238E27FC236}">
                          <a16:creationId xmlns:a16="http://schemas.microsoft.com/office/drawing/2014/main" id="{D2CC35C3-EA7A-DC87-D013-F943E78AA6F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121854" y="6371982"/>
                      <a:ext cx="365760" cy="369332"/>
                    </a:xfrm>
                    <a:prstGeom prst="rect">
                      <a:avLst/>
                    </a:prstGeom>
                    <a:noFill/>
                    <a:effectLst/>
                  </p:spPr>
                  <p:txBody>
                    <a:bodyPr wrap="square" t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i="1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MU Bright" panose="02000603000000000000" pitchFamily="2" charset="0"/>
                              </a:rPr>
                              <m:t>∅</m:t>
                            </m:r>
                          </m:oMath>
                        </m:oMathPara>
                      </a14:m>
                      <a:endParaRPr lang="en-US" dirty="0" err="1">
                        <a:solidFill>
                          <a:srgbClr val="FFC000"/>
                        </a:solidFill>
                        <a:effectLst>
                          <a:glow rad="25400">
                            <a:schemeClr val="tx1"/>
                          </a:glow>
                        </a:effectLst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33" name="TextBox 32">
                      <a:extLst>
                        <a:ext uri="{FF2B5EF4-FFF2-40B4-BE49-F238E27FC236}">
                          <a16:creationId xmlns:a16="http://schemas.microsoft.com/office/drawing/2014/main" id="{D75B593A-E432-B0AB-83C0-FD67F42DC58B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0121854" y="6371982"/>
                      <a:ext cx="365760" cy="369332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l="-10345" r="-13793" b="-16129"/>
                      </a:stretch>
                    </a:blipFill>
                    <a:effectLst/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cxnSp>
            <p:nvCxnSpPr>
              <p:cNvPr id="86" name="Straight Arrow Connector 85">
                <a:extLst>
                  <a:ext uri="{FF2B5EF4-FFF2-40B4-BE49-F238E27FC236}">
                    <a16:creationId xmlns:a16="http://schemas.microsoft.com/office/drawing/2014/main" id="{3497216B-7CA1-9886-D727-91F158901B0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486566" y="1356391"/>
                <a:ext cx="42308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985CD88-3527-624A-A677-8E6EBB217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97771"/>
          </a:xfrm>
        </p:spPr>
        <p:txBody>
          <a:bodyPr/>
          <a:lstStyle/>
          <a:p>
            <a:r>
              <a:rPr lang="en-US" dirty="0"/>
              <a:t>"Dumping" the Hash Table (traversing all Nodes)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2C0A601-59D5-E94D-88F5-93E0005FF167}"/>
              </a:ext>
            </a:extLst>
          </p:cNvPr>
          <p:cNvSpPr/>
          <p:nvPr/>
        </p:nvSpPr>
        <p:spPr bwMode="auto">
          <a:xfrm>
            <a:off x="1386935" y="3649355"/>
            <a:ext cx="9297732" cy="317992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("\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nDumping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All Data\n");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(index =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0U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index &lt; TBSZ; index++) {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*(tab + index);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("chain: %d\n", index);</a:t>
            </a:r>
          </a:p>
          <a:p>
            <a:endParaRPr lang="en-US" sz="20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while (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NULL) {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("Year: %d Name: %s\n",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-&gt;year,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-&gt;name);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A903AE-5EDF-E44C-A798-4646D99EF43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D84D60EE-DD02-44B0-DFB6-D5CFA26AC740}"/>
              </a:ext>
            </a:extLst>
          </p:cNvPr>
          <p:cNvSpPr/>
          <p:nvPr/>
        </p:nvSpPr>
        <p:spPr bwMode="auto">
          <a:xfrm>
            <a:off x="7354638" y="741544"/>
            <a:ext cx="3990687" cy="252179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Dumping All Data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chain: 0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Year: 1933 Name: Pat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chain: 1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Year: 2020 Name: Sally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chain: 2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Year: 1955 Name: Sam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Year: 2022 Name: Zoe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</a:t>
            </a:r>
            <a:endParaRPr lang="en-US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D5742FD-43E8-2005-74C5-0B5AC52BBC0C}"/>
              </a:ext>
            </a:extLst>
          </p:cNvPr>
          <p:cNvGrpSpPr/>
          <p:nvPr/>
        </p:nvGrpSpPr>
        <p:grpSpPr>
          <a:xfrm>
            <a:off x="3663284" y="1260343"/>
            <a:ext cx="731520" cy="2387440"/>
            <a:chOff x="511627" y="2122637"/>
            <a:chExt cx="731520" cy="238744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80E78E4-3235-54F8-3D28-7068DB3D66F6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F8D32DF-91E7-00CA-7C0D-A656FE4094D3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AB0B149E-2278-4B38-F984-7A74A70DB335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2122637"/>
              <a:ext cx="0" cy="190934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093AB45-2F02-9CE4-9BC5-7B538DF3069C}"/>
              </a:ext>
            </a:extLst>
          </p:cNvPr>
          <p:cNvGrpSpPr/>
          <p:nvPr/>
        </p:nvGrpSpPr>
        <p:grpSpPr>
          <a:xfrm>
            <a:off x="3663284" y="2009836"/>
            <a:ext cx="731520" cy="1632501"/>
            <a:chOff x="511627" y="2877576"/>
            <a:chExt cx="731520" cy="1632501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9ACE1DB-93DD-4590-9E61-CB2247D4FE31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728C6EE-1634-A5D2-1615-132C7606A908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AD4C9A06-7D4E-C5F8-080B-62A3715C78A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2877576"/>
              <a:ext cx="0" cy="1154408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A98AFBA-11CA-20A6-5E2E-915E33E8FBD6}"/>
              </a:ext>
            </a:extLst>
          </p:cNvPr>
          <p:cNvGrpSpPr/>
          <p:nvPr/>
        </p:nvGrpSpPr>
        <p:grpSpPr>
          <a:xfrm>
            <a:off x="4994272" y="1355512"/>
            <a:ext cx="731520" cy="2322528"/>
            <a:chOff x="511627" y="2187549"/>
            <a:chExt cx="731520" cy="2322528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C32BDED-9D39-2086-17C0-817E9A6D9BC0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704D347-AC8C-EC95-49F2-0F4E978C43E2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9141F23A-CEE7-C1D2-7D6B-A864FA57867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2187549"/>
              <a:ext cx="0" cy="1844435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BFCC13C-79F4-BFD7-8EED-7C6CA7D81718}"/>
              </a:ext>
            </a:extLst>
          </p:cNvPr>
          <p:cNvGrpSpPr/>
          <p:nvPr/>
        </p:nvGrpSpPr>
        <p:grpSpPr>
          <a:xfrm>
            <a:off x="3675433" y="2770308"/>
            <a:ext cx="731520" cy="876817"/>
            <a:chOff x="511627" y="3633260"/>
            <a:chExt cx="731520" cy="876817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1F9F084-A4DD-8428-9A3F-9843D6038890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6BFB5E0-26FB-E873-A133-2BA48D0136E3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809071F2-27F8-BE17-D579-7D46BFD7865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633260"/>
              <a:ext cx="0" cy="398724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</p:spTree>
    <p:extLst>
      <p:ext uri="{BB962C8B-B14F-4D97-AF65-F5344CB8AC3E}">
        <p14:creationId xmlns:p14="http://schemas.microsoft.com/office/powerpoint/2010/main" val="308585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5CD88-3527-624A-A677-8E6EBB217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97771"/>
          </a:xfrm>
        </p:spPr>
        <p:txBody>
          <a:bodyPr/>
          <a:lstStyle/>
          <a:p>
            <a:r>
              <a:rPr lang="en-US" dirty="0"/>
              <a:t>Finding a Node with a Specific Payload Value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A903AE-5EDF-E44C-A798-4646D99EF43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14A4249C-8E50-3333-C3AE-A89DDD28C001}"/>
              </a:ext>
            </a:extLst>
          </p:cNvPr>
          <p:cNvSpPr/>
          <p:nvPr/>
        </p:nvSpPr>
        <p:spPr bwMode="auto">
          <a:xfrm>
            <a:off x="1440569" y="4856834"/>
            <a:ext cx="9580452" cy="171589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 = hash("Zoe") % TBSZ;</a:t>
            </a:r>
            <a:endParaRPr lang="en-US" sz="2000" i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findNode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("Zoe", *(tab + index))) != NULL)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("Found Year: %d name: %s\n",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-&gt;year,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-&gt;name);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("Not Found Zoe\n");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19CC1F4-0C63-23AB-46F4-C689533FEB96}"/>
              </a:ext>
            </a:extLst>
          </p:cNvPr>
          <p:cNvGrpSpPr/>
          <p:nvPr/>
        </p:nvGrpSpPr>
        <p:grpSpPr>
          <a:xfrm>
            <a:off x="2084967" y="808039"/>
            <a:ext cx="731520" cy="1309033"/>
            <a:chOff x="550982" y="3504749"/>
            <a:chExt cx="731520" cy="1309033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A46D451-381B-C5A2-4CE0-A97334E2C302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30BA78F-BCA8-E165-2B0D-16A9BEAC9FBB}"/>
                </a:ext>
              </a:extLst>
            </p:cNvPr>
            <p:cNvSpPr txBox="1"/>
            <p:nvPr/>
          </p:nvSpPr>
          <p:spPr>
            <a:xfrm>
              <a:off x="550982" y="3504749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77EA1B3E-89BE-1E0E-3045-173739F43754}"/>
                </a:ext>
              </a:extLst>
            </p:cNvPr>
            <p:cNvCxnSpPr>
              <a:cxnSpLocks/>
              <a:endCxn id="54" idx="0"/>
            </p:cNvCxnSpPr>
            <p:nvPr/>
          </p:nvCxnSpPr>
          <p:spPr bwMode="auto">
            <a:xfrm>
              <a:off x="901720" y="4031984"/>
              <a:ext cx="15022" cy="781798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F7B9014-FCF0-6F4D-74E0-BDE29A3C67E8}"/>
              </a:ext>
            </a:extLst>
          </p:cNvPr>
          <p:cNvGrpSpPr/>
          <p:nvPr/>
        </p:nvGrpSpPr>
        <p:grpSpPr>
          <a:xfrm>
            <a:off x="3495797" y="793419"/>
            <a:ext cx="731520" cy="1358009"/>
            <a:chOff x="488674" y="3522472"/>
            <a:chExt cx="731520" cy="1358009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CFF8CA0-DEF9-308A-EEFD-B8B677B73541}"/>
                </a:ext>
              </a:extLst>
            </p:cNvPr>
            <p:cNvSpPr txBox="1"/>
            <p:nvPr/>
          </p:nvSpPr>
          <p:spPr>
            <a:xfrm>
              <a:off x="648813" y="3876706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F2F815D-C97B-5666-A3CE-5FAF14E72875}"/>
                </a:ext>
              </a:extLst>
            </p:cNvPr>
            <p:cNvSpPr txBox="1"/>
            <p:nvPr/>
          </p:nvSpPr>
          <p:spPr>
            <a:xfrm>
              <a:off x="488674" y="3522472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0A9AE106-2EB2-994A-E8A2-4D7FD859EB64}"/>
                </a:ext>
              </a:extLst>
            </p:cNvPr>
            <p:cNvCxnSpPr>
              <a:cxnSpLocks/>
              <a:endCxn id="74" idx="0"/>
            </p:cNvCxnSpPr>
            <p:nvPr/>
          </p:nvCxnSpPr>
          <p:spPr bwMode="auto">
            <a:xfrm>
              <a:off x="849474" y="4077960"/>
              <a:ext cx="13895" cy="802521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20A5147-1906-8A83-E734-97F3841A6376}"/>
              </a:ext>
            </a:extLst>
          </p:cNvPr>
          <p:cNvSpPr txBox="1"/>
          <p:nvPr/>
        </p:nvSpPr>
        <p:spPr>
          <a:xfrm>
            <a:off x="557251" y="2281973"/>
            <a:ext cx="81785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tab+2</a:t>
            </a:r>
          </a:p>
          <a:p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tab+1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tab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E49AE9-7B35-F02D-3086-A4863DF00C7C}"/>
              </a:ext>
            </a:extLst>
          </p:cNvPr>
          <p:cNvSpPr txBox="1"/>
          <p:nvPr/>
        </p:nvSpPr>
        <p:spPr>
          <a:xfrm>
            <a:off x="1401302" y="2118367"/>
            <a:ext cx="365760" cy="707886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EC4E6A-1535-AB2A-3B96-519E7467BE87}"/>
              </a:ext>
            </a:extLst>
          </p:cNvPr>
          <p:cNvSpPr txBox="1"/>
          <p:nvPr/>
        </p:nvSpPr>
        <p:spPr>
          <a:xfrm>
            <a:off x="1396525" y="2835761"/>
            <a:ext cx="365760" cy="707886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E993F9-17CA-753C-FC2F-6CABACB27482}"/>
              </a:ext>
            </a:extLst>
          </p:cNvPr>
          <p:cNvSpPr txBox="1"/>
          <p:nvPr/>
        </p:nvSpPr>
        <p:spPr>
          <a:xfrm>
            <a:off x="1396525" y="3541538"/>
            <a:ext cx="365760" cy="707886"/>
          </a:xfrm>
          <a:prstGeom prst="rect">
            <a:avLst/>
          </a:prstGeom>
          <a:solidFill>
            <a:srgbClr val="D6D6F5"/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  <a:p>
            <a:pPr algn="ctr"/>
            <a:endParaRPr lang="en-US" sz="20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7E7A3DA-4441-F13A-C550-4B05C66B7A66}"/>
                  </a:ext>
                </a:extLst>
              </p:cNvPr>
              <p:cNvSpPr txBox="1"/>
              <p:nvPr/>
            </p:nvSpPr>
            <p:spPr>
              <a:xfrm>
                <a:off x="1373400" y="2310907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7E7A3DA-4441-F13A-C550-4B05C66B7A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3400" y="2310907"/>
                <a:ext cx="365760" cy="369332"/>
              </a:xfrm>
              <a:prstGeom prst="rect">
                <a:avLst/>
              </a:prstGeom>
              <a:blipFill>
                <a:blip r:embed="rId2"/>
                <a:stretch>
                  <a:fillRect l="-10345" r="-13793" b="-16129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266FB66-20EC-FD3A-C4B9-0CA983D93F25}"/>
                  </a:ext>
                </a:extLst>
              </p:cNvPr>
              <p:cNvSpPr txBox="1"/>
              <p:nvPr/>
            </p:nvSpPr>
            <p:spPr>
              <a:xfrm>
                <a:off x="1380912" y="3018793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266FB66-20EC-FD3A-C4B9-0CA983D93F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0912" y="3018793"/>
                <a:ext cx="365760" cy="369332"/>
              </a:xfrm>
              <a:prstGeom prst="rect">
                <a:avLst/>
              </a:prstGeom>
              <a:blipFill>
                <a:blip r:embed="rId3"/>
                <a:stretch>
                  <a:fillRect l="-6667" r="-10000" b="-20000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333AE88-D986-B4BC-AEAC-3A138C3CB4F8}"/>
                  </a:ext>
                </a:extLst>
              </p:cNvPr>
              <p:cNvSpPr txBox="1"/>
              <p:nvPr/>
            </p:nvSpPr>
            <p:spPr>
              <a:xfrm>
                <a:off x="1380912" y="3687176"/>
                <a:ext cx="365760" cy="369332"/>
              </a:xfrm>
              <a:prstGeom prst="rect">
                <a:avLst/>
              </a:prstGeom>
              <a:noFill/>
              <a:effectLst/>
            </p:spPr>
            <p:txBody>
              <a:bodyPr wrap="square" t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MU Bright" panose="02000603000000000000" pitchFamily="2" charset="0"/>
                        </a:rPr>
                        <m:t>∅</m:t>
                      </m:r>
                    </m:oMath>
                  </m:oMathPara>
                </a14:m>
                <a:endParaRPr lang="en-US" dirty="0" err="1">
                  <a:solidFill>
                    <a:srgbClr val="FFC000"/>
                  </a:solidFill>
                  <a:effectLst>
                    <a:glow rad="25400">
                      <a:schemeClr val="tx1"/>
                    </a:glow>
                  </a:effectLst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333AE88-D986-B4BC-AEAC-3A138C3CB4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0912" y="3687176"/>
                <a:ext cx="365760" cy="369332"/>
              </a:xfrm>
              <a:prstGeom prst="rect">
                <a:avLst/>
              </a:prstGeom>
              <a:blipFill>
                <a:blip r:embed="rId4"/>
                <a:stretch>
                  <a:fillRect l="-6667" r="-10000" b="-16667"/>
                </a:stretch>
              </a:blipFill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>
            <a:extLst>
              <a:ext uri="{FF2B5EF4-FFF2-40B4-BE49-F238E27FC236}">
                <a16:creationId xmlns:a16="http://schemas.microsoft.com/office/drawing/2014/main" id="{5DFE1D79-F944-BD7F-A880-6E2C54E4581F}"/>
              </a:ext>
            </a:extLst>
          </p:cNvPr>
          <p:cNvGrpSpPr/>
          <p:nvPr/>
        </p:nvGrpSpPr>
        <p:grpSpPr>
          <a:xfrm>
            <a:off x="1398292" y="2833054"/>
            <a:ext cx="1741039" cy="707886"/>
            <a:chOff x="8784706" y="2366573"/>
            <a:chExt cx="1741039" cy="70788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A85A914-CFC8-2078-6939-EDD084FE8085}"/>
                </a:ext>
              </a:extLst>
            </p:cNvPr>
            <p:cNvGrpSpPr/>
            <p:nvPr/>
          </p:nvGrpSpPr>
          <p:grpSpPr>
            <a:xfrm>
              <a:off x="8784706" y="2366573"/>
              <a:ext cx="1741039" cy="707886"/>
              <a:chOff x="10073963" y="2161460"/>
              <a:chExt cx="1741039" cy="707886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50E1CFA-3A5F-A8BD-7B23-6DF2E2D49E08}"/>
                  </a:ext>
                </a:extLst>
              </p:cNvPr>
              <p:cNvSpPr txBox="1"/>
              <p:nvPr/>
            </p:nvSpPr>
            <p:spPr>
              <a:xfrm>
                <a:off x="10073963" y="2161460"/>
                <a:ext cx="365760" cy="707886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2000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  <a:p>
                <a:pPr algn="ctr"/>
                <a:endParaRPr lang="en-US" sz="2000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07F64C1C-B489-D991-FE82-2551AE480B62}"/>
                  </a:ext>
                </a:extLst>
              </p:cNvPr>
              <p:cNvGrpSpPr/>
              <p:nvPr/>
            </p:nvGrpSpPr>
            <p:grpSpPr>
              <a:xfrm>
                <a:off x="10292234" y="2161460"/>
                <a:ext cx="1522768" cy="649038"/>
                <a:chOff x="9563762" y="1999075"/>
                <a:chExt cx="1522768" cy="649038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FD727F57-36A1-D190-3A9E-8F5478407A83}"/>
                    </a:ext>
                  </a:extLst>
                </p:cNvPr>
                <p:cNvGrpSpPr/>
                <p:nvPr/>
              </p:nvGrpSpPr>
              <p:grpSpPr>
                <a:xfrm>
                  <a:off x="9986843" y="1999075"/>
                  <a:ext cx="1099687" cy="649038"/>
                  <a:chOff x="1828800" y="4572000"/>
                  <a:chExt cx="1099687" cy="649038"/>
                </a:xfrm>
              </p:grpSpPr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5637B84F-AF49-2929-6FA5-B643613E61B2}"/>
                      </a:ext>
                    </a:extLst>
                  </p:cNvPr>
                  <p:cNvSpPr txBox="1"/>
                  <p:nvPr/>
                </p:nvSpPr>
                <p:spPr>
                  <a:xfrm>
                    <a:off x="1828800" y="4572000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Sally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2020</a:t>
                    </a:r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261CB579-8107-750C-F462-BAF30957C009}"/>
                      </a:ext>
                    </a:extLst>
                  </p:cNvPr>
                  <p:cNvSpPr txBox="1"/>
                  <p:nvPr/>
                </p:nvSpPr>
                <p:spPr>
                  <a:xfrm>
                    <a:off x="2562727" y="4574707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p:grp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A64143ED-11D7-A583-6012-265412581CCF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9563762" y="2338287"/>
                  <a:ext cx="423081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rgbClr val="FFC000"/>
                  </a:solidFill>
                  <a:prstDash val="solid"/>
                  <a:round/>
                  <a:headEnd type="oval" w="med" len="med"/>
                  <a:tailEnd type="stealth"/>
                </a:ln>
                <a:effectLst>
                  <a:glow rad="25400">
                    <a:schemeClr val="tx1"/>
                  </a:glow>
                </a:effectLst>
              </p:spPr>
            </p:cxn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FE91FB9B-095F-2B7B-42E5-37D42E88EA9A}"/>
                    </a:ext>
                  </a:extLst>
                </p:cNvPr>
                <p:cNvSpPr txBox="1"/>
                <p:nvPr/>
              </p:nvSpPr>
              <p:spPr>
                <a:xfrm>
                  <a:off x="10130840" y="2505072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1452B2AF-2B09-9213-97E4-EDB39292A01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130840" y="2505072"/>
                  <a:ext cx="365760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6667" r="-10000" b="-16667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3D51EF6-5767-F91E-656A-C3895E08EC20}"/>
              </a:ext>
            </a:extLst>
          </p:cNvPr>
          <p:cNvGrpSpPr/>
          <p:nvPr/>
        </p:nvGrpSpPr>
        <p:grpSpPr>
          <a:xfrm>
            <a:off x="1387253" y="2117072"/>
            <a:ext cx="1797401" cy="710475"/>
            <a:chOff x="9474919" y="4188744"/>
            <a:chExt cx="1797401" cy="71047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2CBC10C-93E7-A192-6168-4CA4D1DD2157}"/>
                </a:ext>
              </a:extLst>
            </p:cNvPr>
            <p:cNvSpPr txBox="1"/>
            <p:nvPr/>
          </p:nvSpPr>
          <p:spPr>
            <a:xfrm>
              <a:off x="9474919" y="4191333"/>
              <a:ext cx="365760" cy="707886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51FCDD5-F258-6362-3FB4-8A403CBA798C}"/>
                </a:ext>
              </a:extLst>
            </p:cNvPr>
            <p:cNvGrpSpPr/>
            <p:nvPr/>
          </p:nvGrpSpPr>
          <p:grpSpPr>
            <a:xfrm>
              <a:off x="9672032" y="4188744"/>
              <a:ext cx="1600288" cy="649038"/>
              <a:chOff x="9672032" y="4188744"/>
              <a:chExt cx="1600288" cy="649038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FA60785E-D345-36F4-E3A1-9DB12D966F7B}"/>
                  </a:ext>
                </a:extLst>
              </p:cNvPr>
              <p:cNvGrpSpPr/>
              <p:nvPr/>
            </p:nvGrpSpPr>
            <p:grpSpPr>
              <a:xfrm>
                <a:off x="9672032" y="4188744"/>
                <a:ext cx="1600288" cy="649038"/>
                <a:chOff x="7615281" y="6231160"/>
                <a:chExt cx="1600288" cy="649038"/>
              </a:xfrm>
            </p:grpSpPr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8497F28E-6715-ADFE-9504-3DE071446F94}"/>
                    </a:ext>
                  </a:extLst>
                </p:cNvPr>
                <p:cNvGrpSpPr/>
                <p:nvPr/>
              </p:nvGrpSpPr>
              <p:grpSpPr>
                <a:xfrm>
                  <a:off x="8115882" y="6231160"/>
                  <a:ext cx="1099687" cy="649038"/>
                  <a:chOff x="1828800" y="4572000"/>
                  <a:chExt cx="1099687" cy="649038"/>
                </a:xfrm>
              </p:grpSpPr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F03965D5-EDCC-1509-D72F-480F76FDD730}"/>
                      </a:ext>
                    </a:extLst>
                  </p:cNvPr>
                  <p:cNvSpPr txBox="1"/>
                  <p:nvPr/>
                </p:nvSpPr>
                <p:spPr>
                  <a:xfrm>
                    <a:off x="1828800" y="4572000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Sam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1955</a:t>
                    </a:r>
                  </a:p>
                </p:txBody>
              </p:sp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7198B486-1F33-9F6D-2090-6F149810A4D3}"/>
                      </a:ext>
                    </a:extLst>
                  </p:cNvPr>
                  <p:cNvSpPr txBox="1"/>
                  <p:nvPr/>
                </p:nvSpPr>
                <p:spPr>
                  <a:xfrm>
                    <a:off x="2562727" y="4574707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p:grpSp>
            <p:cxnSp>
              <p:nvCxnSpPr>
                <p:cNvPr id="50" name="Straight Arrow Connector 49">
                  <a:extLst>
                    <a:ext uri="{FF2B5EF4-FFF2-40B4-BE49-F238E27FC236}">
                      <a16:creationId xmlns:a16="http://schemas.microsoft.com/office/drawing/2014/main" id="{86C05AC5-385D-23A1-6D9C-D89BF247E7E5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615281" y="6576822"/>
                  <a:ext cx="500992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rgbClr val="FFC000"/>
                  </a:solidFill>
                  <a:prstDash val="solid"/>
                  <a:round/>
                  <a:headEnd type="oval" w="med" len="med"/>
                  <a:tailEnd type="stealth"/>
                </a:ln>
                <a:effectLst>
                  <a:glow rad="25400">
                    <a:schemeClr val="tx1"/>
                  </a:glow>
                </a:effectLst>
              </p:spPr>
            </p:cxn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07647B6A-B53B-A131-9077-6C4C7F912A07}"/>
                      </a:ext>
                    </a:extLst>
                  </p:cNvPr>
                  <p:cNvSpPr txBox="1"/>
                  <p:nvPr/>
                </p:nvSpPr>
                <p:spPr>
                  <a:xfrm>
                    <a:off x="10870738" y="4354188"/>
                    <a:ext cx="365760" cy="369332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square" t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40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MU Bright" panose="02000603000000000000" pitchFamily="2" charset="0"/>
                            </a:rPr>
                            <m:t>∅</m:t>
                          </m:r>
                        </m:oMath>
                      </m:oMathPara>
                    </a14:m>
                    <a:endParaRPr lang="en-US" dirty="0" err="1">
                      <a:solidFill>
                        <a:srgbClr val="FFC000"/>
                      </a:solidFill>
                      <a:effectLst>
                        <a:glow rad="25400">
                          <a:schemeClr val="tx1"/>
                        </a:glow>
                      </a:effectLst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07647B6A-B53B-A131-9077-6C4C7F912A0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870738" y="4354188"/>
                    <a:ext cx="365760" cy="369332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l="-10000" r="-10000" b="-20000"/>
                    </a:stretch>
                  </a:blipFill>
                  <a:effectLst/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52C776A-7CC2-93F8-0054-35F140DE0501}"/>
              </a:ext>
            </a:extLst>
          </p:cNvPr>
          <p:cNvGrpSpPr/>
          <p:nvPr/>
        </p:nvGrpSpPr>
        <p:grpSpPr>
          <a:xfrm>
            <a:off x="2816487" y="2148361"/>
            <a:ext cx="1795429" cy="654412"/>
            <a:chOff x="9481088" y="3707908"/>
            <a:chExt cx="1795429" cy="654412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EDDF757-4E4B-C57A-56B2-880572CBEB5E}"/>
                </a:ext>
              </a:extLst>
            </p:cNvPr>
            <p:cNvSpPr txBox="1"/>
            <p:nvPr/>
          </p:nvSpPr>
          <p:spPr>
            <a:xfrm>
              <a:off x="9481088" y="3707908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sz="16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DBF6CCC9-FFA4-3016-AA04-544BA0DD01EC}"/>
                </a:ext>
              </a:extLst>
            </p:cNvPr>
            <p:cNvGrpSpPr/>
            <p:nvPr/>
          </p:nvGrpSpPr>
          <p:grpSpPr>
            <a:xfrm>
              <a:off x="10169333" y="3710975"/>
              <a:ext cx="1107184" cy="651345"/>
              <a:chOff x="1828800" y="4572000"/>
              <a:chExt cx="1107184" cy="651345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7B201DF8-37BC-AC46-657D-B037AC83A443}"/>
                  </a:ext>
                </a:extLst>
              </p:cNvPr>
              <p:cNvSpPr txBox="1"/>
              <p:nvPr/>
            </p:nvSpPr>
            <p:spPr>
              <a:xfrm>
                <a:off x="2570224" y="4577014"/>
                <a:ext cx="365760" cy="646331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9D54DDC1-0FE7-1E22-AF6C-356B7ECE9C20}"/>
                  </a:ext>
                </a:extLst>
              </p:cNvPr>
              <p:cNvSpPr txBox="1"/>
              <p:nvPr/>
            </p:nvSpPr>
            <p:spPr>
              <a:xfrm>
                <a:off x="1828800" y="4572000"/>
                <a:ext cx="731520" cy="6463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Zoe</a:t>
                </a:r>
              </a:p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2022</a:t>
                </a:r>
              </a:p>
            </p:txBody>
          </p:sp>
        </p:grp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832A3D14-088E-C240-4626-99CA1C74757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736348" y="4047042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619FA09E-306B-9722-C06C-5EB7AE896598}"/>
                    </a:ext>
                  </a:extLst>
                </p:cNvPr>
                <p:cNvSpPr txBox="1"/>
                <p:nvPr/>
              </p:nvSpPr>
              <p:spPr>
                <a:xfrm>
                  <a:off x="10910757" y="3877185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B38F9A46-05ED-645A-A2A4-D64BFC8CD97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10757" y="3877185"/>
                  <a:ext cx="365760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6667" r="-10000" b="-16667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2096C379-B79B-5862-7807-75EBB1439718}"/>
              </a:ext>
            </a:extLst>
          </p:cNvPr>
          <p:cNvGrpSpPr/>
          <p:nvPr/>
        </p:nvGrpSpPr>
        <p:grpSpPr>
          <a:xfrm>
            <a:off x="1401302" y="3549035"/>
            <a:ext cx="1765887" cy="707886"/>
            <a:chOff x="8857494" y="5542059"/>
            <a:chExt cx="1765887" cy="707886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C024D4DA-19AD-39D0-8098-61AFC3B4C0A4}"/>
                </a:ext>
              </a:extLst>
            </p:cNvPr>
            <p:cNvSpPr txBox="1"/>
            <p:nvPr/>
          </p:nvSpPr>
          <p:spPr>
            <a:xfrm>
              <a:off x="8857494" y="5542059"/>
              <a:ext cx="365760" cy="707886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sz="20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94A5766-58FA-2317-1E37-FE591F8FD40C}"/>
                </a:ext>
              </a:extLst>
            </p:cNvPr>
            <p:cNvGrpSpPr/>
            <p:nvPr/>
          </p:nvGrpSpPr>
          <p:grpSpPr>
            <a:xfrm>
              <a:off x="9072754" y="5585755"/>
              <a:ext cx="1550627" cy="651345"/>
              <a:chOff x="8486566" y="1053865"/>
              <a:chExt cx="1550627" cy="651345"/>
            </a:xfrm>
          </p:grpSpPr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7010CDC9-14A0-574C-34DD-5F6A7CF7CA5F}"/>
                  </a:ext>
                </a:extLst>
              </p:cNvPr>
              <p:cNvGrpSpPr/>
              <p:nvPr/>
            </p:nvGrpSpPr>
            <p:grpSpPr>
              <a:xfrm>
                <a:off x="8905712" y="1053865"/>
                <a:ext cx="1131481" cy="651345"/>
                <a:chOff x="9356133" y="6236190"/>
                <a:chExt cx="1131481" cy="651345"/>
              </a:xfrm>
            </p:grpSpPr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955C0F3E-9629-02FD-C4CF-EE0437ECE879}"/>
                    </a:ext>
                  </a:extLst>
                </p:cNvPr>
                <p:cNvGrpSpPr/>
                <p:nvPr/>
              </p:nvGrpSpPr>
              <p:grpSpPr>
                <a:xfrm>
                  <a:off x="9356133" y="6236190"/>
                  <a:ext cx="1107184" cy="651345"/>
                  <a:chOff x="1719259" y="4589932"/>
                  <a:chExt cx="1107184" cy="651345"/>
                </a:xfrm>
              </p:grpSpPr>
              <p:sp>
                <p:nvSpPr>
                  <p:cNvPr id="82" name="TextBox 81">
                    <a:extLst>
                      <a:ext uri="{FF2B5EF4-FFF2-40B4-BE49-F238E27FC236}">
                        <a16:creationId xmlns:a16="http://schemas.microsoft.com/office/drawing/2014/main" id="{507D1CDA-4DBC-8775-6EC7-54D74F4DC66E}"/>
                      </a:ext>
                    </a:extLst>
                  </p:cNvPr>
                  <p:cNvSpPr txBox="1"/>
                  <p:nvPr/>
                </p:nvSpPr>
                <p:spPr>
                  <a:xfrm>
                    <a:off x="2460683" y="4594946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83" name="TextBox 82">
                    <a:extLst>
                      <a:ext uri="{FF2B5EF4-FFF2-40B4-BE49-F238E27FC236}">
                        <a16:creationId xmlns:a16="http://schemas.microsoft.com/office/drawing/2014/main" id="{7E55D2D1-DA86-B4C0-1D00-D3BCF827F14E}"/>
                      </a:ext>
                    </a:extLst>
                  </p:cNvPr>
                  <p:cNvSpPr txBox="1"/>
                  <p:nvPr/>
                </p:nvSpPr>
                <p:spPr>
                  <a:xfrm>
                    <a:off x="1719259" y="4589932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Pat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1933</a:t>
                    </a:r>
                  </a:p>
                </p:txBody>
              </p: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81" name="TextBox 80">
                      <a:extLst>
                        <a:ext uri="{FF2B5EF4-FFF2-40B4-BE49-F238E27FC236}">
                          <a16:creationId xmlns:a16="http://schemas.microsoft.com/office/drawing/2014/main" id="{5B4E9C8B-DF2A-0366-F293-D475694E75D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121854" y="6371982"/>
                      <a:ext cx="365760" cy="369332"/>
                    </a:xfrm>
                    <a:prstGeom prst="rect">
                      <a:avLst/>
                    </a:prstGeom>
                    <a:noFill/>
                    <a:effectLst/>
                  </p:spPr>
                  <p:txBody>
                    <a:bodyPr wrap="square" t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i="1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MU Bright" panose="02000603000000000000" pitchFamily="2" charset="0"/>
                              </a:rPr>
                              <m:t>∅</m:t>
                            </m:r>
                          </m:oMath>
                        </m:oMathPara>
                      </a14:m>
                      <a:endParaRPr lang="en-US" dirty="0" err="1">
                        <a:solidFill>
                          <a:srgbClr val="FFC000"/>
                        </a:solidFill>
                        <a:effectLst>
                          <a:glow rad="25400">
                            <a:schemeClr val="tx1"/>
                          </a:glow>
                        </a:effectLst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33" name="TextBox 32">
                      <a:extLst>
                        <a:ext uri="{FF2B5EF4-FFF2-40B4-BE49-F238E27FC236}">
                          <a16:creationId xmlns:a16="http://schemas.microsoft.com/office/drawing/2014/main" id="{D75B593A-E432-B0AB-83C0-FD67F42DC58B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0121854" y="6371982"/>
                      <a:ext cx="365760" cy="369332"/>
                    </a:xfrm>
                    <a:prstGeom prst="rect">
                      <a:avLst/>
                    </a:prstGeom>
                    <a:blipFill>
                      <a:blip r:embed="rId7"/>
                      <a:stretch>
                        <a:fillRect l="-10345" r="-13793" b="-16129"/>
                      </a:stretch>
                    </a:blipFill>
                    <a:effectLst/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cxnSp>
            <p:nvCxnSpPr>
              <p:cNvPr id="79" name="Straight Arrow Connector 78">
                <a:extLst>
                  <a:ext uri="{FF2B5EF4-FFF2-40B4-BE49-F238E27FC236}">
                    <a16:creationId xmlns:a16="http://schemas.microsoft.com/office/drawing/2014/main" id="{C60702B2-2A28-CAA0-CF7D-BFC765E7EFA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486566" y="1356391"/>
                <a:ext cx="42308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</p:grpSp>
      </p:grp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A2B79FF8-E501-0608-40EC-19187C2BA02A}"/>
              </a:ext>
            </a:extLst>
          </p:cNvPr>
          <p:cNvSpPr/>
          <p:nvPr/>
        </p:nvSpPr>
        <p:spPr bwMode="auto">
          <a:xfrm>
            <a:off x="5061806" y="765694"/>
            <a:ext cx="6841730" cy="292148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same routine as shown in a previous slide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findNode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*name, struct node *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while 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NULL) {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if (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strcmp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(name,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-&gt;name) == 0)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break;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83287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6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92F77-5CE3-D54D-9371-4DCD46043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708" y="119576"/>
            <a:ext cx="4930235" cy="471589"/>
          </a:xfrm>
        </p:spPr>
        <p:txBody>
          <a:bodyPr/>
          <a:lstStyle/>
          <a:p>
            <a:r>
              <a:rPr lang="en-US" dirty="0"/>
              <a:t>Arm Core Floorplan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B8024A-D156-C65F-05F2-5F0E87DC6CC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95707" y="620449"/>
            <a:ext cx="4930235" cy="54549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1800" b="1" dirty="0"/>
              <a:t>Control:</a:t>
            </a:r>
            <a:r>
              <a:rPr lang="en-US" sz="1800" dirty="0"/>
              <a:t> Specifies the operation of the CPU</a:t>
            </a:r>
          </a:p>
          <a:p>
            <a:r>
              <a:rPr lang="en-US" sz="1800" b="1" dirty="0"/>
              <a:t>Register File: </a:t>
            </a:r>
            <a:r>
              <a:rPr lang="en-US" sz="1800" dirty="0"/>
              <a:t>Memory inside the CPU</a:t>
            </a:r>
          </a:p>
          <a:p>
            <a:pPr lvl="1"/>
            <a:r>
              <a:rPr lang="en-US" sz="1800" dirty="0"/>
              <a:t>Instructions reference these directly</a:t>
            </a:r>
          </a:p>
          <a:p>
            <a:r>
              <a:rPr lang="en-US" sz="1800" b="1" dirty="0"/>
              <a:t>ALU</a:t>
            </a:r>
            <a:r>
              <a:rPr lang="en-US" sz="1800" dirty="0"/>
              <a:t>: Arithmetic Logic Unit: Arithmetic and bitwise hardware (on the bits)</a:t>
            </a:r>
          </a:p>
          <a:p>
            <a:r>
              <a:rPr lang="en-US" sz="1800" b="1" dirty="0"/>
              <a:t>Barrel shifter: </a:t>
            </a:r>
            <a:r>
              <a:rPr lang="en-US" sz="1800" dirty="0"/>
              <a:t>(shifts bits in a register during instruction execution - Later)</a:t>
            </a:r>
          </a:p>
          <a:p>
            <a:r>
              <a:rPr lang="en-US" sz="1800" b="1" dirty="0"/>
              <a:t>Instruction Decode: </a:t>
            </a:r>
            <a:r>
              <a:rPr lang="en-US" sz="1800" dirty="0"/>
              <a:t>Interprets the the bits in an instruction to determine what the instruction means</a:t>
            </a:r>
          </a:p>
          <a:p>
            <a:r>
              <a:rPr lang="en-US" sz="1800" b="1" dirty="0"/>
              <a:t>Register Decode: </a:t>
            </a:r>
            <a:r>
              <a:rPr lang="en-US" sz="1800" dirty="0"/>
              <a:t>controls the registers in during instruction execution</a:t>
            </a:r>
          </a:p>
          <a:p>
            <a:r>
              <a:rPr lang="en-US" sz="1800" b="1" dirty="0"/>
              <a:t>Address and Data: </a:t>
            </a:r>
            <a:r>
              <a:rPr lang="en-US" sz="1800" dirty="0"/>
              <a:t>Interface to external RAM (like memory </a:t>
            </a:r>
            <a:r>
              <a:rPr lang="en-US" sz="1800" dirty="0" err="1"/>
              <a:t>dimms</a:t>
            </a:r>
            <a:r>
              <a:rPr lang="en-US" sz="1800" dirty="0"/>
              <a:t>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983776-5130-F74B-A8F5-193F98645E4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5943" y="0"/>
            <a:ext cx="6866964" cy="68261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6940BD-42CC-6D47-911F-9D88B9A1A1AF}"/>
              </a:ext>
            </a:extLst>
          </p:cNvPr>
          <p:cNvSpPr txBox="1"/>
          <p:nvPr/>
        </p:nvSpPr>
        <p:spPr>
          <a:xfrm>
            <a:off x="1594839" y="6133297"/>
            <a:ext cx="3377848" cy="36933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Single core </a:t>
            </a:r>
            <a:r>
              <a:rPr lang="en-US" b="1" i="1" dirty="0">
                <a:solidFill>
                  <a:schemeClr val="accent1"/>
                </a:solidFill>
              </a:rPr>
              <a:t>arm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die </a:t>
            </a:r>
            <a:r>
              <a:rPr lang="en-US" b="1" i="1" dirty="0">
                <a:solidFill>
                  <a:schemeClr val="accent1"/>
                </a:solidFill>
              </a:rPr>
              <a:t>Floorplan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32818DA2-4C15-094A-9DF6-6124B770BA73}"/>
              </a:ext>
            </a:extLst>
          </p:cNvPr>
          <p:cNvSpPr/>
          <p:nvPr/>
        </p:nvSpPr>
        <p:spPr>
          <a:xfrm>
            <a:off x="4972687" y="6180727"/>
            <a:ext cx="696603" cy="2744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03307B-E04C-664C-9E17-F0FE0B01F2A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972262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2AF43DF5-FE73-26EC-CBB2-910AF804DDB0}"/>
              </a:ext>
            </a:extLst>
          </p:cNvPr>
          <p:cNvSpPr/>
          <p:nvPr/>
        </p:nvSpPr>
        <p:spPr>
          <a:xfrm>
            <a:off x="494816" y="543421"/>
            <a:ext cx="2446776" cy="61371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2A6042-EDE9-06E5-C0C5-4BC6659C69A2}"/>
              </a:ext>
            </a:extLst>
          </p:cNvPr>
          <p:cNvSpPr/>
          <p:nvPr/>
        </p:nvSpPr>
        <p:spPr>
          <a:xfrm>
            <a:off x="9826991" y="56230"/>
            <a:ext cx="2296735" cy="65913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77" y="78003"/>
            <a:ext cx="4962709" cy="445308"/>
          </a:xfrm>
        </p:spPr>
        <p:txBody>
          <a:bodyPr/>
          <a:lstStyle/>
          <a:p>
            <a:r>
              <a:rPr lang="en-US" dirty="0"/>
              <a:t>32-Bit Arm - Registers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EBF47F-5C2D-D145-A3A1-A49E748699E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030279" y="1000856"/>
            <a:ext cx="6643172" cy="450830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0070C0"/>
                </a:solidFill>
              </a:rPr>
              <a:t>Registers</a:t>
            </a:r>
            <a:r>
              <a:rPr lang="en-US" sz="2200" dirty="0"/>
              <a:t> are </a:t>
            </a:r>
            <a:r>
              <a:rPr lang="en-US" sz="2200" b="1" i="1" dirty="0">
                <a:solidFill>
                  <a:schemeClr val="accent5"/>
                </a:solidFill>
              </a:rPr>
              <a:t>memory</a:t>
            </a:r>
            <a:r>
              <a:rPr lang="en-US" sz="2200" b="1" dirty="0">
                <a:solidFill>
                  <a:schemeClr val="accent5"/>
                </a:solidFill>
              </a:rPr>
              <a:t> </a:t>
            </a:r>
            <a:r>
              <a:rPr lang="en-US" sz="2200" dirty="0">
                <a:solidFill>
                  <a:schemeClr val="accent6"/>
                </a:solidFill>
              </a:rPr>
              <a:t>located within the </a:t>
            </a:r>
            <a:r>
              <a:rPr lang="en-US" sz="2200" b="1" dirty="0">
                <a:solidFill>
                  <a:schemeClr val="accent5"/>
                </a:solidFill>
              </a:rPr>
              <a:t>CPU</a:t>
            </a:r>
          </a:p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chemeClr val="accent5"/>
                </a:solidFill>
              </a:rPr>
              <a:t>Registers are the </a:t>
            </a:r>
            <a:r>
              <a:rPr lang="en-US" sz="2200" b="1" u="sng" dirty="0">
                <a:solidFill>
                  <a:schemeClr val="accent5"/>
                </a:solidFill>
              </a:rPr>
              <a:t>fastest</a:t>
            </a:r>
            <a:r>
              <a:rPr lang="en-US" sz="2200" dirty="0">
                <a:solidFill>
                  <a:schemeClr val="accent5"/>
                </a:solidFill>
              </a:rPr>
              <a:t> </a:t>
            </a:r>
            <a:r>
              <a:rPr lang="en-US" sz="2200" dirty="0">
                <a:solidFill>
                  <a:srgbClr val="C00000"/>
                </a:solidFill>
              </a:rPr>
              <a:t>read and write </a:t>
            </a:r>
            <a:r>
              <a:rPr lang="en-US" sz="2200" dirty="0">
                <a:solidFill>
                  <a:schemeClr val="accent5"/>
                </a:solidFill>
              </a:rPr>
              <a:t>storage</a:t>
            </a:r>
            <a:endParaRPr lang="en-US" sz="2200" dirty="0"/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C00000"/>
                </a:solidFill>
              </a:rPr>
              <a:t>Register</a:t>
            </a:r>
            <a:r>
              <a:rPr lang="en-US" sz="2200" dirty="0"/>
              <a:t> </a:t>
            </a:r>
            <a:r>
              <a:rPr lang="en-US" sz="2200" dirty="0">
                <a:solidFill>
                  <a:srgbClr val="0070C0"/>
                </a:solidFill>
              </a:rPr>
              <a:t>is </a:t>
            </a:r>
            <a:r>
              <a:rPr lang="en-US" sz="2200" b="1" dirty="0">
                <a:solidFill>
                  <a:srgbClr val="0070C0"/>
                </a:solidFill>
              </a:rPr>
              <a:t>word size in length</a:t>
            </a:r>
            <a:r>
              <a:rPr lang="en-US" sz="2200" dirty="0"/>
              <a:t> stores 32-bit values</a:t>
            </a:r>
            <a:endParaRPr lang="en-US" sz="2200" dirty="0">
              <a:solidFill>
                <a:schemeClr val="tx2"/>
              </a:solidFill>
            </a:endParaRPr>
          </a:p>
          <a:p>
            <a:pPr lvl="1"/>
            <a:r>
              <a:rPr lang="en-US" sz="2200" dirty="0">
                <a:solidFill>
                  <a:schemeClr val="tx2"/>
                </a:solidFill>
              </a:rPr>
              <a:t>Memory is accessed using </a:t>
            </a:r>
            <a:r>
              <a:rPr lang="en-US" sz="2200" dirty="0">
                <a:solidFill>
                  <a:srgbClr val="FF0000"/>
                </a:solidFill>
              </a:rPr>
              <a:t>pointers</a:t>
            </a:r>
            <a:r>
              <a:rPr lang="en-US" sz="2200" dirty="0">
                <a:solidFill>
                  <a:schemeClr val="tx2"/>
                </a:solidFill>
              </a:rPr>
              <a:t> in registers</a:t>
            </a:r>
          </a:p>
          <a:p>
            <a:r>
              <a:rPr lang="en-US" sz="2200" dirty="0">
                <a:solidFill>
                  <a:schemeClr val="tx2"/>
                </a:solidFill>
              </a:rPr>
              <a:t>In assembly language, register "addresses" are specified using </a:t>
            </a:r>
            <a:r>
              <a:rPr lang="en-US" sz="2200" dirty="0">
                <a:solidFill>
                  <a:srgbClr val="2C895B"/>
                </a:solidFill>
              </a:rPr>
              <a:t>predefined</a:t>
            </a:r>
            <a:r>
              <a:rPr lang="en-US" sz="2200" dirty="0">
                <a:solidFill>
                  <a:srgbClr val="0070C0"/>
                </a:solidFill>
              </a:rPr>
              <a:t> </a:t>
            </a:r>
            <a:r>
              <a:rPr lang="en-US" sz="2200" dirty="0">
                <a:solidFill>
                  <a:srgbClr val="2C895B"/>
                </a:solidFill>
              </a:rPr>
              <a:t>names starting with an </a:t>
            </a:r>
            <a:r>
              <a:rPr lang="en-US" sz="2200" dirty="0">
                <a:solidFill>
                  <a:srgbClr val="FF0000"/>
                </a:solidFill>
              </a:rPr>
              <a:t>r</a:t>
            </a:r>
            <a:r>
              <a:rPr lang="en-US" sz="2200" dirty="0">
                <a:solidFill>
                  <a:srgbClr val="2C895B"/>
                </a:solidFill>
              </a:rPr>
              <a:t> </a:t>
            </a:r>
            <a:r>
              <a:rPr lang="en-US" sz="2200" dirty="0">
                <a:solidFill>
                  <a:schemeClr val="tx2"/>
                </a:solidFill>
              </a:rPr>
              <a:t>to differentiate them from main </a:t>
            </a:r>
            <a:r>
              <a:rPr lang="en-US" sz="2200" dirty="0">
                <a:solidFill>
                  <a:srgbClr val="0070C0"/>
                </a:solidFill>
              </a:rPr>
              <a:t>memory addresses </a:t>
            </a:r>
            <a:r>
              <a:rPr lang="en-US" sz="2200" dirty="0">
                <a:solidFill>
                  <a:schemeClr val="tx2"/>
                </a:solidFill>
              </a:rPr>
              <a:t>which are </a:t>
            </a:r>
            <a:r>
              <a:rPr lang="en-US" sz="2200" dirty="0">
                <a:solidFill>
                  <a:srgbClr val="C00000"/>
                </a:solidFill>
              </a:rPr>
              <a:t>labels</a:t>
            </a:r>
            <a:r>
              <a:rPr lang="en-US" sz="2200" dirty="0">
                <a:solidFill>
                  <a:srgbClr val="0070C0"/>
                </a:solidFill>
              </a:rPr>
              <a:t> (address)</a:t>
            </a:r>
          </a:p>
          <a:p>
            <a:r>
              <a:rPr lang="en-US" sz="2200" dirty="0">
                <a:solidFill>
                  <a:schemeClr val="accent5"/>
                </a:solidFill>
              </a:rPr>
              <a:t>16 registers: </a:t>
            </a:r>
            <a:r>
              <a:rPr lang="en-US" sz="2200" dirty="0">
                <a:solidFill>
                  <a:schemeClr val="tx2"/>
                </a:solidFill>
              </a:rPr>
              <a:t>from </a:t>
            </a:r>
            <a:r>
              <a:rPr lang="en-US" sz="2200" dirty="0">
                <a:solidFill>
                  <a:srgbClr val="0070C0"/>
                </a:solidFill>
              </a:rPr>
              <a:t>r0 to r15 (encoded: 0x0 – 0xf)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1444918" y="612725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F2FBDB-8CD9-9C4F-9A09-E2E1BE922B68}"/>
              </a:ext>
            </a:extLst>
          </p:cNvPr>
          <p:cNvSpPr txBox="1"/>
          <p:nvPr/>
        </p:nvSpPr>
        <p:spPr>
          <a:xfrm>
            <a:off x="1488208" y="1629778"/>
            <a:ext cx="1050288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Registers</a:t>
            </a:r>
          </a:p>
          <a:p>
            <a:r>
              <a:rPr lang="en-US" sz="1600" dirty="0">
                <a:solidFill>
                  <a:srgbClr val="0070C0"/>
                </a:solidFill>
              </a:rPr>
              <a:t>4-bytes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923621" y="2375396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1444918" y="588239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1444918" y="563752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1444918" y="539266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1444918" y="514780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1444918" y="490294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1444918" y="465808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1444918" y="441321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1444918" y="416835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1444918" y="392349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1444918" y="367863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1444918" y="343377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1444918" y="318890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1444918" y="294404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1444918" y="269918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1444918" y="245432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50CC2FB-2D71-3443-8E4C-9C417629962F}"/>
              </a:ext>
            </a:extLst>
          </p:cNvPr>
          <p:cNvSpPr txBox="1"/>
          <p:nvPr/>
        </p:nvSpPr>
        <p:spPr>
          <a:xfrm rot="16200000">
            <a:off x="106580" y="4432912"/>
            <a:ext cx="1441634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4-bit address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58442F79-694B-F94D-B17E-0FE10EA37E11}"/>
              </a:ext>
            </a:extLst>
          </p:cNvPr>
          <p:cNvSpPr txBox="1"/>
          <p:nvPr/>
        </p:nvSpPr>
        <p:spPr>
          <a:xfrm>
            <a:off x="1036418" y="6379907"/>
            <a:ext cx="1842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Capacity: 16 Words</a:t>
            </a: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AB975F20-1017-4FFA-0D25-07C2EB41884F}"/>
              </a:ext>
            </a:extLst>
          </p:cNvPr>
          <p:cNvSpPr/>
          <p:nvPr/>
        </p:nvSpPr>
        <p:spPr>
          <a:xfrm>
            <a:off x="1444918" y="2280969"/>
            <a:ext cx="1134208" cy="944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EC3316-C720-64FB-BBC4-C4B026470356}"/>
              </a:ext>
            </a:extLst>
          </p:cNvPr>
          <p:cNvGrpSpPr/>
          <p:nvPr/>
        </p:nvGrpSpPr>
        <p:grpSpPr>
          <a:xfrm>
            <a:off x="9826991" y="143311"/>
            <a:ext cx="2254980" cy="6397082"/>
            <a:chOff x="9811185" y="263145"/>
            <a:chExt cx="2254980" cy="6351932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AE6BDE3-93E3-EB46-90BE-4E9627B73227}"/>
                </a:ext>
              </a:extLst>
            </p:cNvPr>
            <p:cNvSpPr/>
            <p:nvPr/>
          </p:nvSpPr>
          <p:spPr>
            <a:xfrm>
              <a:off x="11282956" y="6039156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B556DD76-1E0A-D044-A3A2-CCDFBABFB71F}"/>
                </a:ext>
              </a:extLst>
            </p:cNvPr>
            <p:cNvSpPr/>
            <p:nvPr/>
          </p:nvSpPr>
          <p:spPr>
            <a:xfrm>
              <a:off x="11282956" y="579223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C23B818-6D12-E048-A6F0-13595ECF26B0}"/>
                </a:ext>
              </a:extLst>
            </p:cNvPr>
            <p:cNvSpPr/>
            <p:nvPr/>
          </p:nvSpPr>
          <p:spPr>
            <a:xfrm>
              <a:off x="11282956" y="554530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85E46774-637A-BC43-880A-F2EB650D9C82}"/>
                </a:ext>
              </a:extLst>
            </p:cNvPr>
            <p:cNvSpPr/>
            <p:nvPr/>
          </p:nvSpPr>
          <p:spPr>
            <a:xfrm>
              <a:off x="11282956" y="529837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9F3A005-B3A0-9B47-A4FF-E2E37C0D73F7}"/>
                </a:ext>
              </a:extLst>
            </p:cNvPr>
            <p:cNvSpPr/>
            <p:nvPr/>
          </p:nvSpPr>
          <p:spPr>
            <a:xfrm>
              <a:off x="11282956" y="505144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B9EA7815-5ED9-7245-A8E6-93C522984CB6}"/>
                </a:ext>
              </a:extLst>
            </p:cNvPr>
            <p:cNvSpPr/>
            <p:nvPr/>
          </p:nvSpPr>
          <p:spPr>
            <a:xfrm>
              <a:off x="11282956" y="480452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8ABAB0F8-C98C-014A-8384-223A02B1D893}"/>
                </a:ext>
              </a:extLst>
            </p:cNvPr>
            <p:cNvSpPr/>
            <p:nvPr/>
          </p:nvSpPr>
          <p:spPr>
            <a:xfrm>
              <a:off x="11282956" y="455759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EB38631C-49D2-4049-B444-86B9FC26A5BA}"/>
                </a:ext>
              </a:extLst>
            </p:cNvPr>
            <p:cNvSpPr/>
            <p:nvPr/>
          </p:nvSpPr>
          <p:spPr>
            <a:xfrm>
              <a:off x="11282956" y="431066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27CE403-2C6F-9845-92A1-3ECB22172E53}"/>
                </a:ext>
              </a:extLst>
            </p:cNvPr>
            <p:cNvSpPr/>
            <p:nvPr/>
          </p:nvSpPr>
          <p:spPr>
            <a:xfrm>
              <a:off x="11282956" y="406373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36DD5D81-D1E4-E542-9076-1AF2DE6131B4}"/>
                </a:ext>
              </a:extLst>
            </p:cNvPr>
            <p:cNvSpPr/>
            <p:nvPr/>
          </p:nvSpPr>
          <p:spPr>
            <a:xfrm>
              <a:off x="11282956" y="381680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CD5C827F-CD3C-8E49-8827-10DBD57475E7}"/>
                </a:ext>
              </a:extLst>
            </p:cNvPr>
            <p:cNvSpPr/>
            <p:nvPr/>
          </p:nvSpPr>
          <p:spPr>
            <a:xfrm>
              <a:off x="11282956" y="356988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3C4E919F-ED4B-6E43-ABAC-F827120E2BCA}"/>
                </a:ext>
              </a:extLst>
            </p:cNvPr>
            <p:cNvSpPr/>
            <p:nvPr/>
          </p:nvSpPr>
          <p:spPr>
            <a:xfrm>
              <a:off x="11189609" y="194754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F00A1C4-0187-544B-BC0A-A5FB6BC6C497}"/>
                </a:ext>
              </a:extLst>
            </p:cNvPr>
            <p:cNvSpPr/>
            <p:nvPr/>
          </p:nvSpPr>
          <p:spPr>
            <a:xfrm>
              <a:off x="11189609" y="1700512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7505D48-6601-2441-8974-76837FA65CAE}"/>
                </a:ext>
              </a:extLst>
            </p:cNvPr>
            <p:cNvSpPr/>
            <p:nvPr/>
          </p:nvSpPr>
          <p:spPr>
            <a:xfrm>
              <a:off x="11189609" y="145347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B4230F6A-374B-5542-A789-22AC4CE580D6}"/>
                </a:ext>
              </a:extLst>
            </p:cNvPr>
            <p:cNvSpPr/>
            <p:nvPr/>
          </p:nvSpPr>
          <p:spPr>
            <a:xfrm>
              <a:off x="11189609" y="1215730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0836AB2-51B4-8A43-A1A6-C069EF085D15}"/>
                </a:ext>
              </a:extLst>
            </p:cNvPr>
            <p:cNvSpPr/>
            <p:nvPr/>
          </p:nvSpPr>
          <p:spPr>
            <a:xfrm>
              <a:off x="11520835" y="2187006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32C92F08-7FB7-914C-9309-107C9CEF57E1}"/>
                </a:ext>
              </a:extLst>
            </p:cNvPr>
            <p:cNvSpPr/>
            <p:nvPr/>
          </p:nvSpPr>
          <p:spPr>
            <a:xfrm>
              <a:off x="11513471" y="3010384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DAA608CC-7EF3-A04A-B103-EFC999E310F7}"/>
                </a:ext>
              </a:extLst>
            </p:cNvPr>
            <p:cNvSpPr/>
            <p:nvPr/>
          </p:nvSpPr>
          <p:spPr>
            <a:xfrm>
              <a:off x="11513470" y="3351731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507775C7-4A82-9C48-89AE-DAFEC890A382}"/>
                </a:ext>
              </a:extLst>
            </p:cNvPr>
            <p:cNvSpPr txBox="1"/>
            <p:nvPr/>
          </p:nvSpPr>
          <p:spPr>
            <a:xfrm>
              <a:off x="11120073" y="801990"/>
              <a:ext cx="835485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1- Byte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AD2E90DD-3C1D-8C47-92A2-8E92F858505F}"/>
                </a:ext>
              </a:extLst>
            </p:cNvPr>
            <p:cNvSpPr txBox="1"/>
            <p:nvPr/>
          </p:nvSpPr>
          <p:spPr>
            <a:xfrm rot="16200000">
              <a:off x="10168566" y="4561447"/>
              <a:ext cx="1484702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32-bit address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2B50B694-5852-F540-ADB0-A461BEE16AA8}"/>
                </a:ext>
              </a:extLst>
            </p:cNvPr>
            <p:cNvSpPr txBox="1"/>
            <p:nvPr/>
          </p:nvSpPr>
          <p:spPr>
            <a:xfrm>
              <a:off x="9899005" y="263145"/>
              <a:ext cx="2121093" cy="397286"/>
            </a:xfrm>
            <a:prstGeom prst="rect">
              <a:avLst/>
            </a:prstGeom>
            <a:noFill/>
            <a:ln w="2540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70C0"/>
                  </a:solidFill>
                </a:rPr>
                <a:t>External memory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0921D2F-1312-B748-8FCA-E4023E6B430C}"/>
                </a:ext>
              </a:extLst>
            </p:cNvPr>
            <p:cNvSpPr txBox="1"/>
            <p:nvPr/>
          </p:nvSpPr>
          <p:spPr>
            <a:xfrm>
              <a:off x="9841834" y="5944016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0x00000000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E983F877-6FC7-2644-889B-FD6DA04DFCC2}"/>
                </a:ext>
              </a:extLst>
            </p:cNvPr>
            <p:cNvSpPr txBox="1"/>
            <p:nvPr/>
          </p:nvSpPr>
          <p:spPr>
            <a:xfrm>
              <a:off x="9811185" y="1149317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0xFFFFFFFF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8A8145E2-F74E-DA4B-8FBD-F64B52A22600}"/>
                </a:ext>
              </a:extLst>
            </p:cNvPr>
            <p:cNvSpPr txBox="1"/>
            <p:nvPr/>
          </p:nvSpPr>
          <p:spPr>
            <a:xfrm>
              <a:off x="10068502" y="6276523"/>
              <a:ext cx="19976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rgbClr val="FF0000"/>
                  </a:solidFill>
                </a:rPr>
                <a:t>Capacity:4 </a:t>
              </a:r>
              <a:r>
                <a:rPr lang="en-US" sz="1600" b="1" dirty="0" err="1">
                  <a:solidFill>
                    <a:srgbClr val="FF0000"/>
                  </a:solidFill>
                </a:rPr>
                <a:t>GBytes</a:t>
              </a:r>
              <a:endParaRPr 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E7064C8-09C3-1E11-C448-9D8C541446B7}"/>
                </a:ext>
              </a:extLst>
            </p:cNvPr>
            <p:cNvSpPr/>
            <p:nvPr/>
          </p:nvSpPr>
          <p:spPr>
            <a:xfrm>
              <a:off x="11505300" y="2573587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997BDD9B-69CA-F72A-548E-999A4EAD355D}"/>
              </a:ext>
            </a:extLst>
          </p:cNvPr>
          <p:cNvSpPr txBox="1"/>
          <p:nvPr/>
        </p:nvSpPr>
        <p:spPr>
          <a:xfrm>
            <a:off x="578931" y="625633"/>
            <a:ext cx="835485" cy="461665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CPU</a:t>
            </a:r>
          </a:p>
        </p:txBody>
      </p:sp>
      <p:sp>
        <p:nvSpPr>
          <p:cNvPr id="10" name="Left-Right Arrow 9">
            <a:extLst>
              <a:ext uri="{FF2B5EF4-FFF2-40B4-BE49-F238E27FC236}">
                <a16:creationId xmlns:a16="http://schemas.microsoft.com/office/drawing/2014/main" id="{A63D2D88-5815-81A9-BEE1-E2F87DF42CEA}"/>
              </a:ext>
            </a:extLst>
          </p:cNvPr>
          <p:cNvSpPr/>
          <p:nvPr/>
        </p:nvSpPr>
        <p:spPr>
          <a:xfrm>
            <a:off x="2878525" y="5948492"/>
            <a:ext cx="6874293" cy="20845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C77232-0801-3E3A-617A-2835823BCB14}"/>
              </a:ext>
            </a:extLst>
          </p:cNvPr>
          <p:cNvSpPr txBox="1"/>
          <p:nvPr/>
        </p:nvSpPr>
        <p:spPr>
          <a:xfrm>
            <a:off x="3425434" y="5508810"/>
            <a:ext cx="56060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2C895B"/>
                </a:solidFill>
              </a:rPr>
              <a:t>CPU Memory Bus consists of two parts:</a:t>
            </a:r>
          </a:p>
          <a:p>
            <a:endParaRPr lang="en-US" sz="1400" dirty="0">
              <a:solidFill>
                <a:srgbClr val="2C895B"/>
              </a:solidFill>
            </a:endParaRPr>
          </a:p>
          <a:p>
            <a:r>
              <a:rPr lang="en-US" sz="2400" dirty="0">
                <a:solidFill>
                  <a:srgbClr val="2C895B"/>
                </a:solidFill>
              </a:rPr>
              <a:t> Address bus + Data bus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3B6823A-33EB-D941-6F5A-7964E1C226A5}"/>
              </a:ext>
            </a:extLst>
          </p:cNvPr>
          <p:cNvSpPr txBox="1"/>
          <p:nvPr/>
        </p:nvSpPr>
        <p:spPr>
          <a:xfrm>
            <a:off x="1498531" y="734558"/>
            <a:ext cx="1230537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arithmetic Logic Unit</a:t>
            </a:r>
          </a:p>
        </p:txBody>
      </p:sp>
    </p:spTree>
    <p:extLst>
      <p:ext uri="{BB962C8B-B14F-4D97-AF65-F5344CB8AC3E}">
        <p14:creationId xmlns:p14="http://schemas.microsoft.com/office/powerpoint/2010/main" val="336021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animBg="1"/>
      <p:bldP spid="5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CA4642-059B-0BBB-1228-FBE032260D0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89880" y="724100"/>
            <a:ext cx="6462090" cy="5998714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There are two basic groups of registers, </a:t>
            </a:r>
            <a:r>
              <a:rPr lang="en-US" sz="2200" dirty="0">
                <a:solidFill>
                  <a:srgbClr val="2C895B"/>
                </a:solidFill>
              </a:rPr>
              <a:t>general purpose</a:t>
            </a:r>
            <a:r>
              <a:rPr lang="en-US" sz="2200" dirty="0"/>
              <a:t> and </a:t>
            </a:r>
            <a:r>
              <a:rPr lang="en-US" sz="2200" dirty="0">
                <a:solidFill>
                  <a:srgbClr val="0070C0"/>
                </a:solidFill>
              </a:rPr>
              <a:t>special use</a:t>
            </a:r>
          </a:p>
          <a:p>
            <a:r>
              <a:rPr lang="en-US" sz="2200" dirty="0">
                <a:solidFill>
                  <a:srgbClr val="2C895B"/>
                </a:solidFill>
              </a:rPr>
              <a:t>General purpose registers </a:t>
            </a:r>
            <a:r>
              <a:rPr lang="en-US" sz="2200" dirty="0"/>
              <a:t>can be used to contain up to 32-bits of data, but you must follow </a:t>
            </a:r>
            <a:r>
              <a:rPr lang="en-US" sz="2200" dirty="0">
                <a:solidFill>
                  <a:srgbClr val="2C895B"/>
                </a:solidFill>
              </a:rPr>
              <a:t>the </a:t>
            </a:r>
            <a:r>
              <a:rPr lang="en-US" sz="2200" b="1" dirty="0">
                <a:solidFill>
                  <a:srgbClr val="2C895B"/>
                </a:solidFill>
              </a:rPr>
              <a:t>rules</a:t>
            </a:r>
            <a:r>
              <a:rPr lang="en-US" sz="2200" dirty="0">
                <a:solidFill>
                  <a:srgbClr val="2C895B"/>
                </a:solidFill>
              </a:rPr>
              <a:t> for their use</a:t>
            </a:r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Rules </a:t>
            </a:r>
            <a:r>
              <a:rPr lang="en-US" sz="2200" dirty="0"/>
              <a:t>specify </a:t>
            </a:r>
            <a:r>
              <a:rPr lang="en-US" sz="2200" dirty="0">
                <a:solidFill>
                  <a:srgbClr val="2C895B"/>
                </a:solidFill>
              </a:rPr>
              <a:t>how registers are to be used </a:t>
            </a:r>
            <a:r>
              <a:rPr lang="en-US" sz="2200" dirty="0"/>
              <a:t>so software can </a:t>
            </a:r>
            <a:r>
              <a:rPr lang="en-US" sz="2200" dirty="0">
                <a:solidFill>
                  <a:srgbClr val="0070C0"/>
                </a:solidFill>
              </a:rPr>
              <a:t>communicate and share the use of registers (later slides)</a:t>
            </a:r>
            <a:endParaRPr lang="en-US" sz="2200" dirty="0"/>
          </a:p>
          <a:p>
            <a:r>
              <a:rPr lang="en-US" sz="2200" dirty="0">
                <a:solidFill>
                  <a:srgbClr val="0070C0"/>
                </a:solidFill>
              </a:rPr>
              <a:t>Special purpose registers:</a:t>
            </a:r>
            <a:r>
              <a:rPr lang="en-US" sz="2200" dirty="0"/>
              <a:t> have a </a:t>
            </a:r>
            <a:r>
              <a:rPr lang="en-US" sz="2200" dirty="0">
                <a:solidFill>
                  <a:srgbClr val="0070C0"/>
                </a:solidFill>
              </a:rPr>
              <a:t>dedicated hardware use (r15 the pc) </a:t>
            </a:r>
            <a:r>
              <a:rPr lang="en-US" sz="2200" dirty="0"/>
              <a:t>or </a:t>
            </a:r>
            <a:r>
              <a:rPr lang="en-US" sz="2200" dirty="0">
                <a:solidFill>
                  <a:schemeClr val="accent5"/>
                </a:solidFill>
              </a:rPr>
              <a:t>special use when used with certain instructions (r13 &amp; r14)</a:t>
            </a:r>
          </a:p>
          <a:p>
            <a:r>
              <a:rPr lang="en-US" sz="2200" dirty="0">
                <a:solidFill>
                  <a:srgbClr val="7030A0"/>
                </a:solidFill>
              </a:rPr>
              <a:t>r15/pc is the program counter that contains the address of an instruction being executed (not exactly … later)</a:t>
            </a:r>
          </a:p>
        </p:txBody>
      </p:sp>
      <p:sp>
        <p:nvSpPr>
          <p:cNvPr id="1536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03863" y="36241"/>
            <a:ext cx="10515600" cy="559786"/>
          </a:xfrm>
        </p:spPr>
        <p:txBody>
          <a:bodyPr/>
          <a:lstStyle/>
          <a:p>
            <a:r>
              <a:rPr lang="en-US" altLang="en-US" dirty="0"/>
              <a:t>Using Arm-32  Registers</a:t>
            </a:r>
          </a:p>
        </p:txBody>
      </p:sp>
      <p:sp>
        <p:nvSpPr>
          <p:cNvPr id="31" name="Rectangle 3"/>
          <p:cNvSpPr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10814854" y="3336813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r8</a:t>
            </a:r>
          </a:p>
        </p:txBody>
      </p:sp>
      <p:sp>
        <p:nvSpPr>
          <p:cNvPr id="32" name="Rectangle 4"/>
          <p:cNvSpPr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10822344" y="3053158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r9</a:t>
            </a:r>
          </a:p>
        </p:txBody>
      </p:sp>
      <p:sp>
        <p:nvSpPr>
          <p:cNvPr id="33" name="Rectangle 5"/>
          <p:cNvSpPr>
            <a:spLocks noChangeArrowheads="1"/>
          </p:cNvSpPr>
          <p:nvPr>
            <p:custDataLst>
              <p:tags r:id="rId4"/>
            </p:custDataLst>
          </p:nvPr>
        </p:nvSpPr>
        <p:spPr bwMode="gray">
          <a:xfrm>
            <a:off x="10823901" y="2751775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r10</a:t>
            </a:r>
          </a:p>
        </p:txBody>
      </p:sp>
      <p:sp>
        <p:nvSpPr>
          <p:cNvPr id="43" name="Rectangle 15"/>
          <p:cNvSpPr>
            <a:spLocks noChangeArrowheads="1"/>
          </p:cNvSpPr>
          <p:nvPr>
            <p:custDataLst>
              <p:tags r:id="rId5"/>
            </p:custDataLst>
          </p:nvPr>
        </p:nvSpPr>
        <p:spPr bwMode="gray">
          <a:xfrm>
            <a:off x="10822344" y="4481466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r4</a:t>
            </a:r>
          </a:p>
        </p:txBody>
      </p:sp>
      <p:sp>
        <p:nvSpPr>
          <p:cNvPr id="44" name="Rectangle 16"/>
          <p:cNvSpPr>
            <a:spLocks noChangeArrowheads="1"/>
          </p:cNvSpPr>
          <p:nvPr>
            <p:custDataLst>
              <p:tags r:id="rId6"/>
            </p:custDataLst>
          </p:nvPr>
        </p:nvSpPr>
        <p:spPr bwMode="gray">
          <a:xfrm>
            <a:off x="10820589" y="4175561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r5</a:t>
            </a:r>
          </a:p>
        </p:txBody>
      </p:sp>
      <p:sp>
        <p:nvSpPr>
          <p:cNvPr id="45" name="Rectangle 17"/>
          <p:cNvSpPr>
            <a:spLocks noChangeArrowheads="1"/>
          </p:cNvSpPr>
          <p:nvPr>
            <p:custDataLst>
              <p:tags r:id="rId7"/>
            </p:custDataLst>
          </p:nvPr>
        </p:nvSpPr>
        <p:spPr bwMode="gray">
          <a:xfrm>
            <a:off x="10814853" y="3905198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r6</a:t>
            </a:r>
          </a:p>
        </p:txBody>
      </p:sp>
      <p:sp>
        <p:nvSpPr>
          <p:cNvPr id="46" name="Rectangle 18"/>
          <p:cNvSpPr>
            <a:spLocks noChangeArrowheads="1"/>
          </p:cNvSpPr>
          <p:nvPr>
            <p:custDataLst>
              <p:tags r:id="rId8"/>
            </p:custDataLst>
          </p:nvPr>
        </p:nvSpPr>
        <p:spPr bwMode="gray">
          <a:xfrm>
            <a:off x="10822344" y="3620468"/>
            <a:ext cx="1197645" cy="2286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r7</a:t>
            </a:r>
          </a:p>
        </p:txBody>
      </p:sp>
      <p:sp>
        <p:nvSpPr>
          <p:cNvPr id="47" name="Rectangle 19"/>
          <p:cNvSpPr>
            <a:spLocks noChangeArrowheads="1"/>
          </p:cNvSpPr>
          <p:nvPr>
            <p:custDataLst>
              <p:tags r:id="rId9"/>
            </p:custDataLst>
          </p:nvPr>
        </p:nvSpPr>
        <p:spPr bwMode="black">
          <a:xfrm>
            <a:off x="6726476" y="3336813"/>
            <a:ext cx="3959954" cy="7732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6838" tIns="47625" rIns="96838" bIns="47625" anchor="ctr">
            <a:spAutoFit/>
          </a:bodyPr>
          <a:lstStyle/>
          <a:p>
            <a:pPr algn="r">
              <a:defRPr/>
            </a:pPr>
            <a:r>
              <a:rPr lang="en-US" sz="2200" kern="0" dirty="0">
                <a:solidFill>
                  <a:srgbClr val="2C895B"/>
                </a:solidFill>
                <a:ea typeface="ＭＳ Ｐゴシック" charset="0"/>
                <a:cs typeface="ＭＳ Ｐゴシック" charset="0"/>
              </a:rPr>
              <a:t>Preserved registers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Called functions </a:t>
            </a:r>
            <a:r>
              <a:rPr lang="en-US" sz="2200" kern="0" dirty="0">
                <a:solidFill>
                  <a:srgbClr val="C00000"/>
                </a:solidFill>
                <a:ea typeface="ＭＳ Ｐゴシック" charset="0"/>
                <a:cs typeface="ＭＳ Ｐゴシック" charset="0"/>
              </a:rPr>
              <a:t>can't change</a:t>
            </a:r>
          </a:p>
        </p:txBody>
      </p:sp>
      <p:sp>
        <p:nvSpPr>
          <p:cNvPr id="39" name="Rectangle 11"/>
          <p:cNvSpPr>
            <a:spLocks noChangeArrowheads="1"/>
          </p:cNvSpPr>
          <p:nvPr>
            <p:custDataLst>
              <p:tags r:id="rId10"/>
            </p:custDataLst>
          </p:nvPr>
        </p:nvSpPr>
        <p:spPr bwMode="gray">
          <a:xfrm>
            <a:off x="10789119" y="6083695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40" name="Rectangle 12"/>
          <p:cNvSpPr>
            <a:spLocks noChangeArrowheads="1"/>
          </p:cNvSpPr>
          <p:nvPr>
            <p:custDataLst>
              <p:tags r:id="rId11"/>
            </p:custDataLst>
          </p:nvPr>
        </p:nvSpPr>
        <p:spPr bwMode="gray">
          <a:xfrm>
            <a:off x="10789119" y="5791915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</a:t>
            </a:r>
          </a:p>
        </p:txBody>
      </p:sp>
      <p:sp>
        <p:nvSpPr>
          <p:cNvPr id="41" name="Rectangle 13"/>
          <p:cNvSpPr>
            <a:spLocks noChangeArrowheads="1"/>
          </p:cNvSpPr>
          <p:nvPr>
            <p:custDataLst>
              <p:tags r:id="rId12"/>
            </p:custDataLst>
          </p:nvPr>
        </p:nvSpPr>
        <p:spPr bwMode="gray">
          <a:xfrm>
            <a:off x="10789119" y="5531725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r2</a:t>
            </a:r>
          </a:p>
        </p:txBody>
      </p:sp>
      <p:sp>
        <p:nvSpPr>
          <p:cNvPr id="42" name="Rectangle 14"/>
          <p:cNvSpPr>
            <a:spLocks noChangeArrowheads="1"/>
          </p:cNvSpPr>
          <p:nvPr>
            <p:custDataLst>
              <p:tags r:id="rId13"/>
            </p:custDataLst>
          </p:nvPr>
        </p:nvSpPr>
        <p:spPr bwMode="gray">
          <a:xfrm>
            <a:off x="10793555" y="5255947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r3</a:t>
            </a:r>
          </a:p>
        </p:txBody>
      </p:sp>
      <p:sp>
        <p:nvSpPr>
          <p:cNvPr id="48" name="Rectangle 20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6885003" y="5068319"/>
            <a:ext cx="3801427" cy="14471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2075" tIns="46038" rIns="92075" bIns="46038" anchor="ctr" anchorCtr="1">
            <a:spAutoFit/>
          </a:bodyPr>
          <a:lstStyle/>
          <a:p>
            <a:pPr algn="r">
              <a:defRPr/>
            </a:pPr>
            <a:r>
              <a:rPr lang="en-US" sz="2200" kern="0" dirty="0">
                <a:solidFill>
                  <a:srgbClr val="2C895B"/>
                </a:solidFill>
                <a:ea typeface="ＭＳ Ｐゴシック" charset="0"/>
                <a:cs typeface="ＭＳ Ｐゴシック" charset="0"/>
              </a:rPr>
              <a:t>Scratch Registers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First 4 Function Parameters 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Function return value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Called functions </a:t>
            </a:r>
            <a:r>
              <a:rPr lang="en-US" sz="2200" kern="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can change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135FABE-D72B-3F46-AB80-04F43934D1D6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8" name="Rectangle 10"/>
          <p:cNvSpPr>
            <a:spLocks noChangeArrowheads="1"/>
          </p:cNvSpPr>
          <p:nvPr>
            <p:custDataLst>
              <p:tags r:id="rId15"/>
            </p:custDataLst>
          </p:nvPr>
        </p:nvSpPr>
        <p:spPr bwMode="gray">
          <a:xfrm>
            <a:off x="10825841" y="429930"/>
            <a:ext cx="1197645" cy="2527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chemeClr val="accent6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r15/pc</a:t>
            </a:r>
          </a:p>
        </p:txBody>
      </p:sp>
      <p:sp>
        <p:nvSpPr>
          <p:cNvPr id="36" name="Rectangle 8"/>
          <p:cNvSpPr>
            <a:spLocks noChangeArrowheads="1"/>
          </p:cNvSpPr>
          <p:nvPr>
            <p:custDataLst>
              <p:tags r:id="rId16"/>
            </p:custDataLst>
          </p:nvPr>
        </p:nvSpPr>
        <p:spPr bwMode="gray">
          <a:xfrm>
            <a:off x="10806766" y="1533954"/>
            <a:ext cx="1197645" cy="2527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r13/</a:t>
            </a:r>
            <a:r>
              <a:rPr lang="en-US" sz="2000" kern="0" dirty="0" err="1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sp</a:t>
            </a:r>
            <a:endParaRPr lang="en-US" sz="2000" kern="0" dirty="0">
              <a:solidFill>
                <a:sysClr val="windowText" lastClr="000000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37" name="Rectangle 9"/>
          <p:cNvSpPr>
            <a:spLocks noChangeArrowheads="1"/>
          </p:cNvSpPr>
          <p:nvPr>
            <p:custDataLst>
              <p:tags r:id="rId17"/>
            </p:custDataLst>
          </p:nvPr>
        </p:nvSpPr>
        <p:spPr bwMode="gray">
          <a:xfrm>
            <a:off x="10806766" y="1229377"/>
            <a:ext cx="1197645" cy="2527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r14/</a:t>
            </a:r>
            <a:r>
              <a:rPr lang="en-US" sz="2000" kern="0" dirty="0" err="1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lr</a:t>
            </a:r>
            <a:endParaRPr lang="en-US" sz="2000" kern="0" dirty="0">
              <a:solidFill>
                <a:sysClr val="windowText" lastClr="000000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56" name="Rectangle 8">
            <a:extLst>
              <a:ext uri="{FF2B5EF4-FFF2-40B4-BE49-F238E27FC236}">
                <a16:creationId xmlns:a16="http://schemas.microsoft.com/office/drawing/2014/main" id="{FEF91CD2-7E2B-5A4C-9C95-2A21B5870107}"/>
              </a:ext>
            </a:extLst>
          </p:cNvPr>
          <p:cNvSpPr>
            <a:spLocks noChangeArrowheads="1"/>
          </p:cNvSpPr>
          <p:nvPr>
            <p:custDataLst>
              <p:tags r:id="rId18"/>
            </p:custDataLst>
          </p:nvPr>
        </p:nvSpPr>
        <p:spPr bwMode="gray">
          <a:xfrm>
            <a:off x="10825842" y="2153931"/>
            <a:ext cx="1197645" cy="24851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r11/</a:t>
            </a:r>
            <a:r>
              <a:rPr lang="en-US" sz="2000" kern="0" dirty="0" err="1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fp</a:t>
            </a:r>
            <a:endParaRPr lang="en-US" sz="2000" kern="0" dirty="0">
              <a:solidFill>
                <a:sysClr val="windowText" lastClr="000000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35" name="Rectangle 7"/>
          <p:cNvSpPr>
            <a:spLocks noChangeArrowheads="1"/>
          </p:cNvSpPr>
          <p:nvPr>
            <p:custDataLst>
              <p:tags r:id="rId19"/>
            </p:custDataLst>
          </p:nvPr>
        </p:nvSpPr>
        <p:spPr bwMode="gray">
          <a:xfrm>
            <a:off x="10806766" y="1841901"/>
            <a:ext cx="1180509" cy="2527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r12/</a:t>
            </a:r>
            <a:r>
              <a:rPr lang="en-US" sz="2000" kern="0" dirty="0" err="1">
                <a:solidFill>
                  <a:schemeClr val="tx2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ip</a:t>
            </a:r>
            <a:endParaRPr lang="en-US" sz="2000" kern="0" dirty="0">
              <a:solidFill>
                <a:schemeClr val="tx2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78" name="Rectangle 22">
            <a:extLst>
              <a:ext uri="{FF2B5EF4-FFF2-40B4-BE49-F238E27FC236}">
                <a16:creationId xmlns:a16="http://schemas.microsoft.com/office/drawing/2014/main" id="{C1A833C8-093F-624F-994F-D90A5E3AE989}"/>
              </a:ext>
            </a:extLst>
          </p:cNvPr>
          <p:cNvSpPr>
            <a:spLocks noChangeArrowheads="1"/>
          </p:cNvSpPr>
          <p:nvPr>
            <p:custDataLst>
              <p:tags r:id="rId20"/>
            </p:custDataLst>
          </p:nvPr>
        </p:nvSpPr>
        <p:spPr bwMode="black">
          <a:xfrm>
            <a:off x="7294209" y="1332146"/>
            <a:ext cx="3392221" cy="10195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6838" tIns="47625" rIns="96838" bIns="47625" anchor="ctr">
            <a:spAutoFit/>
          </a:bodyPr>
          <a:lstStyle/>
          <a:p>
            <a:pPr algn="r">
              <a:defRPr/>
            </a:pPr>
            <a:r>
              <a:rPr lang="en-US" sz="2000" kern="0" dirty="0">
                <a:solidFill>
                  <a:srgbClr val="7030A0"/>
                </a:solidFill>
                <a:ea typeface="ＭＳ Ｐゴシック" charset="0"/>
                <a:cs typeface="ＭＳ Ｐゴシック" charset="0"/>
              </a:rPr>
              <a:t>Special Use Registers</a:t>
            </a:r>
          </a:p>
          <a:p>
            <a:pPr algn="r">
              <a:defRPr/>
            </a:pPr>
            <a:r>
              <a:rPr lang="en-US" sz="20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function call implementation &amp; long branching</a:t>
            </a:r>
          </a:p>
        </p:txBody>
      </p:sp>
      <p:sp>
        <p:nvSpPr>
          <p:cNvPr id="76" name="Rectangle 22">
            <a:extLst>
              <a:ext uri="{FF2B5EF4-FFF2-40B4-BE49-F238E27FC236}">
                <a16:creationId xmlns:a16="http://schemas.microsoft.com/office/drawing/2014/main" id="{ABB57796-D9CB-B71B-1532-2F8B182884C1}"/>
              </a:ext>
            </a:extLst>
          </p:cNvPr>
          <p:cNvSpPr>
            <a:spLocks noChangeArrowheads="1"/>
          </p:cNvSpPr>
          <p:nvPr>
            <p:custDataLst>
              <p:tags r:id="rId21"/>
            </p:custDataLst>
          </p:nvPr>
        </p:nvSpPr>
        <p:spPr bwMode="black">
          <a:xfrm>
            <a:off x="7294209" y="233417"/>
            <a:ext cx="3392221" cy="71173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6838" tIns="47625" rIns="96838" bIns="47625" anchor="ctr">
            <a:spAutoFit/>
          </a:bodyPr>
          <a:lstStyle/>
          <a:p>
            <a:pPr algn="r">
              <a:defRPr/>
            </a:pPr>
            <a:r>
              <a:rPr lang="en-US" sz="2000" kern="0" dirty="0">
                <a:solidFill>
                  <a:srgbClr val="7030A0"/>
                </a:solidFill>
                <a:ea typeface="ＭＳ Ｐゴシック" charset="0"/>
                <a:cs typeface="ＭＳ Ｐゴシック" charset="0"/>
              </a:rPr>
              <a:t>Special Use Registers</a:t>
            </a:r>
          </a:p>
          <a:p>
            <a:pPr algn="r">
              <a:defRPr/>
            </a:pPr>
            <a:r>
              <a:rPr lang="en-US" sz="20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program counter</a:t>
            </a:r>
          </a:p>
        </p:txBody>
      </p:sp>
    </p:spTree>
    <p:extLst>
      <p:ext uri="{BB962C8B-B14F-4D97-AF65-F5344CB8AC3E}">
        <p14:creationId xmlns:p14="http://schemas.microsoft.com/office/powerpoint/2010/main" val="3367565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6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FCBBC-BF13-9844-AC31-27E935A2A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87" y="72612"/>
            <a:ext cx="5724458" cy="551978"/>
          </a:xfrm>
        </p:spPr>
        <p:txBody>
          <a:bodyPr/>
          <a:lstStyle/>
          <a:p>
            <a:r>
              <a:rPr lang="en-US" dirty="0"/>
              <a:t>Assembly and Machine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65202-FDC7-2C41-881A-A0828F257F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97624" y="612762"/>
            <a:ext cx="8418176" cy="323948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  <a:buFont typeface="Wingdings" charset="2"/>
              <a:buChar char="§"/>
              <a:defRPr/>
            </a:pPr>
            <a:r>
              <a:rPr lang="en-US" sz="1800" dirty="0">
                <a:solidFill>
                  <a:srgbClr val="0070C0"/>
                </a:solidFill>
              </a:rPr>
              <a:t>Machine Language (or code): Set of </a:t>
            </a:r>
            <a:r>
              <a:rPr lang="en-US" sz="1800" dirty="0">
                <a:solidFill>
                  <a:schemeClr val="accent1"/>
                </a:solidFill>
              </a:rPr>
              <a:t>instructions</a:t>
            </a:r>
            <a:r>
              <a:rPr lang="en-US" sz="1800" dirty="0"/>
              <a:t> the CPU executes are </a:t>
            </a:r>
            <a:r>
              <a:rPr lang="en-US" sz="1800" dirty="0">
                <a:solidFill>
                  <a:schemeClr val="accent1"/>
                </a:solidFill>
              </a:rPr>
              <a:t>encoded in memory </a:t>
            </a:r>
            <a:r>
              <a:rPr lang="en-US" sz="1800" dirty="0">
                <a:solidFill>
                  <a:schemeClr val="tx2"/>
                </a:solidFill>
              </a:rPr>
              <a:t>using</a:t>
            </a:r>
            <a:r>
              <a:rPr lang="en-US" sz="1800" dirty="0">
                <a:solidFill>
                  <a:schemeClr val="accent1"/>
                </a:solidFill>
              </a:rPr>
              <a:t> patterns of ones and zeros (like binary numbers)</a:t>
            </a:r>
          </a:p>
          <a:p>
            <a:pPr>
              <a:lnSpc>
                <a:spcPct val="100000"/>
              </a:lnSpc>
              <a:buFont typeface="Wingdings" charset="2"/>
              <a:buChar char="§"/>
              <a:defRPr/>
            </a:pPr>
            <a:r>
              <a:rPr lang="en-US" sz="1800" dirty="0">
                <a:solidFill>
                  <a:srgbClr val="0070C0"/>
                </a:solidFill>
              </a:rPr>
              <a:t>Assembly language </a:t>
            </a:r>
            <a:r>
              <a:rPr lang="en-US" sz="1800" dirty="0"/>
              <a:t>is a </a:t>
            </a:r>
            <a:r>
              <a:rPr lang="en-US" sz="1800" dirty="0">
                <a:solidFill>
                  <a:srgbClr val="FF0000"/>
                </a:solidFill>
              </a:rPr>
              <a:t>symbolic version </a:t>
            </a:r>
            <a:r>
              <a:rPr lang="en-US" sz="1800" dirty="0"/>
              <a:t>of the </a:t>
            </a:r>
            <a:r>
              <a:rPr lang="en-US" sz="1800" dirty="0">
                <a:solidFill>
                  <a:srgbClr val="0070C0"/>
                </a:solidFill>
              </a:rPr>
              <a:t>machine language</a:t>
            </a:r>
          </a:p>
          <a:p>
            <a:pPr>
              <a:lnSpc>
                <a:spcPct val="100000"/>
              </a:lnSpc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Each assembly statement (called an </a:t>
            </a:r>
            <a:r>
              <a:rPr lang="en-US" sz="1800" b="1" dirty="0">
                <a:solidFill>
                  <a:srgbClr val="0070C0"/>
                </a:solidFill>
                <a:ea typeface="宋体" charset="0"/>
                <a:cs typeface="宋体" charset="0"/>
              </a:rPr>
              <a:t>Instruction</a:t>
            </a:r>
            <a:r>
              <a:rPr lang="en-US" sz="1800" dirty="0">
                <a:ea typeface="宋体" charset="0"/>
                <a:cs typeface="宋体" charset="0"/>
              </a:rPr>
              <a:t>)</a:t>
            </a:r>
          </a:p>
          <a:p>
            <a:pPr lvl="1"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Executes </a:t>
            </a:r>
            <a:r>
              <a:rPr lang="en-US" sz="1800" dirty="0">
                <a:solidFill>
                  <a:srgbClr val="0070C0"/>
                </a:solidFill>
                <a:ea typeface="宋体" charset="0"/>
                <a:cs typeface="宋体" charset="0"/>
              </a:rPr>
              <a:t>exactly </a:t>
            </a:r>
            <a:r>
              <a:rPr lang="en-US" sz="1800" b="1" dirty="0">
                <a:solidFill>
                  <a:srgbClr val="0070C0"/>
                </a:solidFill>
                <a:ea typeface="宋体" charset="0"/>
                <a:cs typeface="宋体" charset="0"/>
              </a:rPr>
              <a:t>one</a:t>
            </a:r>
            <a:r>
              <a:rPr lang="en-US" sz="1800" dirty="0">
                <a:solidFill>
                  <a:srgbClr val="0070C0"/>
                </a:solidFill>
                <a:ea typeface="宋体" charset="0"/>
                <a:cs typeface="宋体" charset="0"/>
              </a:rPr>
              <a:t> </a:t>
            </a:r>
            <a:r>
              <a:rPr lang="en-US" sz="1800" dirty="0">
                <a:ea typeface="宋体" charset="0"/>
                <a:cs typeface="宋体" charset="0"/>
              </a:rPr>
              <a:t>from a list of simple commands</a:t>
            </a:r>
          </a:p>
          <a:p>
            <a:pPr lvl="1"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Instructions describe operations (e.g., =, +, -, *)</a:t>
            </a:r>
          </a:p>
          <a:p>
            <a:pPr lvl="1"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Execution proceeds from low to high memory one instruction at a time unless there is a branch</a:t>
            </a:r>
          </a:p>
          <a:p>
            <a:pPr>
              <a:lnSpc>
                <a:spcPct val="100000"/>
              </a:lnSpc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One line of </a:t>
            </a:r>
            <a:r>
              <a:rPr lang="en-US" sz="1800" dirty="0">
                <a:solidFill>
                  <a:schemeClr val="accent1"/>
                </a:solidFill>
                <a:ea typeface="宋体" charset="0"/>
                <a:cs typeface="宋体" charset="0"/>
              </a:rPr>
              <a:t>arm32 machine code contains one instruction in one word (32 bits)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237C10-B151-2647-B17F-BFEBC1CE819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7E8620-5995-1C66-B3F9-0B82938BA2B4}"/>
              </a:ext>
            </a:extLst>
          </p:cNvPr>
          <p:cNvGrpSpPr/>
          <p:nvPr/>
        </p:nvGrpSpPr>
        <p:grpSpPr>
          <a:xfrm>
            <a:off x="-106880" y="688185"/>
            <a:ext cx="1276420" cy="5925241"/>
            <a:chOff x="5391446" y="535470"/>
            <a:chExt cx="1557994" cy="587444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43EC0F7-CA36-FF0C-DBA4-9A1815AC1F48}"/>
                </a:ext>
              </a:extLst>
            </p:cNvPr>
            <p:cNvSpPr txBox="1"/>
            <p:nvPr/>
          </p:nvSpPr>
          <p:spPr>
            <a:xfrm>
              <a:off x="5391446" y="535470"/>
              <a:ext cx="1557994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0xFF…FF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2DACCF8-C209-1245-9CC7-635434F98B2E}"/>
                </a:ext>
              </a:extLst>
            </p:cNvPr>
            <p:cNvSpPr txBox="1"/>
            <p:nvPr/>
          </p:nvSpPr>
          <p:spPr>
            <a:xfrm>
              <a:off x="5503769" y="6135287"/>
              <a:ext cx="1445671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0x00…00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47427B6B-006D-45C5-220F-F73011D7C5D4}"/>
                </a:ext>
              </a:extLst>
            </p:cNvPr>
            <p:cNvCxnSpPr>
              <a:cxnSpLocks/>
              <a:stCxn id="34" idx="2"/>
              <a:endCxn id="35" idx="0"/>
            </p:cNvCxnSpPr>
            <p:nvPr/>
          </p:nvCxnSpPr>
          <p:spPr bwMode="auto">
            <a:xfrm>
              <a:off x="6170444" y="810094"/>
              <a:ext cx="56161" cy="5325193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1EBCA0F-099A-5552-59F9-4027831EEC76}"/>
                </a:ext>
              </a:extLst>
            </p:cNvPr>
            <p:cNvSpPr txBox="1"/>
            <p:nvPr/>
          </p:nvSpPr>
          <p:spPr>
            <a:xfrm>
              <a:off x="5503770" y="2945624"/>
              <a:ext cx="1369511" cy="100695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45720" rIns="45720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5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32-bit address space</a:t>
              </a:r>
              <a:endParaRPr lang="en-US" sz="2000" dirty="0">
                <a:solidFill>
                  <a:schemeClr val="accent5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824C8B4-25CE-2D33-0A0D-D52858F6FEE4}"/>
              </a:ext>
            </a:extLst>
          </p:cNvPr>
          <p:cNvGrpSpPr/>
          <p:nvPr/>
        </p:nvGrpSpPr>
        <p:grpSpPr>
          <a:xfrm>
            <a:off x="1107147" y="605900"/>
            <a:ext cx="2526189" cy="6021446"/>
            <a:chOff x="6583680" y="1280160"/>
            <a:chExt cx="2377440" cy="5257800"/>
          </a:xfrm>
        </p:grpSpPr>
        <p:sp>
          <p:nvSpPr>
            <p:cNvPr id="39" name="Rectangle 7">
              <a:extLst>
                <a:ext uri="{FF2B5EF4-FFF2-40B4-BE49-F238E27FC236}">
                  <a16:creationId xmlns:a16="http://schemas.microsoft.com/office/drawing/2014/main" id="{694B771A-184B-5B75-7510-5F69283DCDB8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CBDAE28-7157-DAC1-656A-4F0D95D9F465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E8CD916-FCF1-2E86-840E-43DB93E4F1A2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6B3CCF7-1F2C-CA5E-6EA8-37E85E735041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243FCDC-FE8C-7316-F61B-32A8815CF903}"/>
                </a:ext>
              </a:extLst>
            </p:cNvPr>
            <p:cNvSpPr/>
            <p:nvPr/>
          </p:nvSpPr>
          <p:spPr bwMode="auto">
            <a:xfrm>
              <a:off x="6583680" y="4572000"/>
              <a:ext cx="2377440" cy="548640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Static Data</a:t>
              </a: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 (+BSS)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FEA2E5E-4898-7053-B75A-7AE4CDC4E8A7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31CBFE3-EF92-2B02-518E-CD95B6A14D18}"/>
                </a:ext>
              </a:extLst>
            </p:cNvPr>
            <p:cNvSpPr/>
            <p:nvPr/>
          </p:nvSpPr>
          <p:spPr bwMode="auto">
            <a:xfrm>
              <a:off x="6583680" y="5120640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2279BA73-30D3-F4EF-3CE9-509AF4883A64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A9A5A58F-FE22-44FF-F296-46E030C7A33E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BEF6C439-EC49-DE64-D9D5-CBD23D114D36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EE733A65-EDF7-92A6-AC7F-064F3FF67D79}"/>
              </a:ext>
            </a:extLst>
          </p:cNvPr>
          <p:cNvSpPr/>
          <p:nvPr/>
        </p:nvSpPr>
        <p:spPr bwMode="auto">
          <a:xfrm>
            <a:off x="1107147" y="5440706"/>
            <a:ext cx="2526189" cy="10268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Read Only Text Segment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70A8BC1-1DC0-7C0E-2B98-FD0FC126A0EE}"/>
              </a:ext>
            </a:extLst>
          </p:cNvPr>
          <p:cNvGrpSpPr/>
          <p:nvPr/>
        </p:nvGrpSpPr>
        <p:grpSpPr>
          <a:xfrm>
            <a:off x="3697624" y="4201206"/>
            <a:ext cx="8301421" cy="2649898"/>
            <a:chOff x="3697624" y="4201206"/>
            <a:chExt cx="8301421" cy="264989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C3F7FBDB-0EC0-774D-8900-C0E542CD3C0F}"/>
                </a:ext>
              </a:extLst>
            </p:cNvPr>
            <p:cNvSpPr/>
            <p:nvPr/>
          </p:nvSpPr>
          <p:spPr bwMode="auto">
            <a:xfrm>
              <a:off x="4216220" y="4904123"/>
              <a:ext cx="7782825" cy="1678543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1040c: 	e28db004 		  add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4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10410: 	e59f0010 		 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ldr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r0, [pc, 16]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10414: 	ebffffb3 		  bl 102e8 </a:t>
              </a:r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&lt;</a:t>
              </a:r>
              <a:r>
                <a:rPr lang="en-US" sz="20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printf</a:t>
              </a:r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&gt;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10418: 	e3a00000 		  mov r0, 0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1041c: 	e24bd004 		  sub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4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48592B6-F0FA-AF4A-9BA7-34BE6BB3E29A}"/>
                </a:ext>
              </a:extLst>
            </p:cNvPr>
            <p:cNvSpPr txBox="1"/>
            <p:nvPr/>
          </p:nvSpPr>
          <p:spPr>
            <a:xfrm>
              <a:off x="4267095" y="4201206"/>
              <a:ext cx="772211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5"/>
                  </a:solidFill>
                </a:rPr>
                <a:t>Instruction 	 Instruction (4-bytes)</a:t>
              </a:r>
            </a:p>
            <a:p>
              <a:r>
                <a:rPr lang="en-US" sz="2000" b="1" dirty="0">
                  <a:solidFill>
                    <a:schemeClr val="accent5"/>
                  </a:solidFill>
                </a:rPr>
                <a:t>Address	 contents		     Assembly Equivalent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A34AFD0-4B3E-D244-ACFC-3C95B3742731}"/>
                </a:ext>
              </a:extLst>
            </p:cNvPr>
            <p:cNvSpPr txBox="1"/>
            <p:nvPr/>
          </p:nvSpPr>
          <p:spPr>
            <a:xfrm>
              <a:off x="7746550" y="5339345"/>
              <a:ext cx="108888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Machine Code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374E8D9-9560-7D4C-9E9D-E087556A443B}"/>
                </a:ext>
              </a:extLst>
            </p:cNvPr>
            <p:cNvSpPr txBox="1"/>
            <p:nvPr/>
          </p:nvSpPr>
          <p:spPr>
            <a:xfrm>
              <a:off x="5907745" y="6512550"/>
              <a:ext cx="17299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</a:rPr>
                <a:t>high &lt;- low bytes</a:t>
              </a:r>
            </a:p>
          </p:txBody>
        </p:sp>
        <p:sp>
          <p:nvSpPr>
            <p:cNvPr id="9" name="Left Arrow 8">
              <a:extLst>
                <a:ext uri="{FF2B5EF4-FFF2-40B4-BE49-F238E27FC236}">
                  <a16:creationId xmlns:a16="http://schemas.microsoft.com/office/drawing/2014/main" id="{CF8F4F64-B46B-4D95-A132-2AED5CBAA766}"/>
                </a:ext>
              </a:extLst>
            </p:cNvPr>
            <p:cNvSpPr/>
            <p:nvPr/>
          </p:nvSpPr>
          <p:spPr>
            <a:xfrm>
              <a:off x="7437791" y="5574512"/>
              <a:ext cx="308759" cy="201827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Left Arrow 49">
              <a:extLst>
                <a:ext uri="{FF2B5EF4-FFF2-40B4-BE49-F238E27FC236}">
                  <a16:creationId xmlns:a16="http://schemas.microsoft.com/office/drawing/2014/main" id="{153B078D-3716-A080-9AE0-06C53F33E534}"/>
                </a:ext>
              </a:extLst>
            </p:cNvPr>
            <p:cNvSpPr/>
            <p:nvPr/>
          </p:nvSpPr>
          <p:spPr>
            <a:xfrm>
              <a:off x="3697624" y="5574512"/>
              <a:ext cx="518596" cy="370709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289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186CF8-D555-AEF4-7C16-03E6C6506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84480"/>
            <a:ext cx="6090920" cy="609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495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72C197-C4E9-FB8E-A812-2CB2E8F6F01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581038" y="751618"/>
            <a:ext cx="7876037" cy="286294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Assembly language instructions specify an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operation</a:t>
            </a:r>
            <a:r>
              <a:rPr lang="en-US" sz="2200" dirty="0"/>
              <a:t> and the </a:t>
            </a:r>
            <a:r>
              <a:rPr lang="en-US" sz="2200" dirty="0">
                <a:solidFill>
                  <a:srgbClr val="2C895B"/>
                </a:solidFill>
              </a:rPr>
              <a:t>operands</a:t>
            </a:r>
            <a:r>
              <a:rPr lang="en-US" sz="2200" dirty="0"/>
              <a:t> to the instruction (arguments of the operation)</a:t>
            </a:r>
          </a:p>
          <a:p>
            <a:r>
              <a:rPr lang="en-US" sz="2200" dirty="0"/>
              <a:t>Three basic types of </a:t>
            </a:r>
            <a:r>
              <a:rPr lang="en-US" sz="2200" dirty="0">
                <a:solidFill>
                  <a:srgbClr val="2C895B"/>
                </a:solidFill>
              </a:rPr>
              <a:t>operands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Destination</a:t>
            </a:r>
            <a:r>
              <a:rPr lang="en-US" sz="2200" dirty="0"/>
              <a:t>: where the result will be stored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Source</a:t>
            </a:r>
            <a:r>
              <a:rPr lang="en-US" sz="2200" dirty="0"/>
              <a:t>: where data is read from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Immediate</a:t>
            </a:r>
            <a:r>
              <a:rPr lang="en-US" sz="2200" dirty="0"/>
              <a:t>: an actual value like the </a:t>
            </a:r>
            <a:r>
              <a:rPr lang="en-US" sz="2200" dirty="0">
                <a:solidFill>
                  <a:srgbClr val="C00000"/>
                </a:solidFill>
              </a:rPr>
              <a:t>1</a:t>
            </a:r>
            <a:r>
              <a:rPr lang="en-US" sz="2200" dirty="0"/>
              <a:t> in y = x + </a:t>
            </a:r>
            <a:r>
              <a:rPr lang="en-US" sz="22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B2B5F-9513-0439-6259-A2E4D9DB3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6" y="79997"/>
            <a:ext cx="11603983" cy="500891"/>
          </a:xfrm>
        </p:spPr>
        <p:txBody>
          <a:bodyPr/>
          <a:lstStyle/>
          <a:p>
            <a:r>
              <a:rPr lang="en-US" dirty="0"/>
              <a:t>Anatomy of an Assembly instruction (3 </a:t>
            </a:r>
            <a:r>
              <a:rPr lang="en-US" i="1" dirty="0"/>
              <a:t>address</a:t>
            </a:r>
            <a:r>
              <a:rPr lang="en-US" dirty="0"/>
              <a:t> instruction)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F5B05F-F277-C58D-F77B-C53304122B7B}"/>
              </a:ext>
            </a:extLst>
          </p:cNvPr>
          <p:cNvSpPr txBox="1"/>
          <p:nvPr/>
        </p:nvSpPr>
        <p:spPr>
          <a:xfrm>
            <a:off x="3022984" y="4346174"/>
            <a:ext cx="3316934" cy="1938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	r0,  r1,   r2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	r0,   r1,  1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003DF4F-77A0-6E93-3EB4-69567B99604D}"/>
              </a:ext>
            </a:extLst>
          </p:cNvPr>
          <p:cNvGrpSpPr/>
          <p:nvPr/>
        </p:nvGrpSpPr>
        <p:grpSpPr>
          <a:xfrm>
            <a:off x="4250304" y="3754119"/>
            <a:ext cx="6151511" cy="709601"/>
            <a:chOff x="3585280" y="3754119"/>
            <a:chExt cx="6151511" cy="70960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BD452F9-8BE2-DA93-FC51-16B76244C4D5}"/>
                </a:ext>
              </a:extLst>
            </p:cNvPr>
            <p:cNvSpPr txBox="1"/>
            <p:nvPr/>
          </p:nvSpPr>
          <p:spPr>
            <a:xfrm>
              <a:off x="6674734" y="3754119"/>
              <a:ext cx="3062057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2C895B"/>
                  </a:solidFill>
                </a:rPr>
                <a:t>Operands (variables</a:t>
              </a:r>
              <a:r>
                <a:rPr lang="en-US" sz="2400" dirty="0">
                  <a:solidFill>
                    <a:srgbClr val="0070C0"/>
                  </a:solidFill>
                </a:rPr>
                <a:t>)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A941D9-3C7D-DE17-E4B0-3289CC22E1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85280" y="4021723"/>
              <a:ext cx="3089453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56B4B5D-5935-09CF-4E18-E157AC05A1C9}"/>
                </a:ext>
              </a:extLst>
            </p:cNvPr>
            <p:cNvCxnSpPr/>
            <p:nvPr/>
          </p:nvCxnSpPr>
          <p:spPr>
            <a:xfrm>
              <a:off x="3585280" y="3994785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641C6FE-BA04-C1EF-EBEA-3B20B2E30828}"/>
                </a:ext>
              </a:extLst>
            </p:cNvPr>
            <p:cNvCxnSpPr/>
            <p:nvPr/>
          </p:nvCxnSpPr>
          <p:spPr>
            <a:xfrm>
              <a:off x="4372634" y="4015058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5AEC6BD-6C6F-CD13-63D6-33EAAB3C7D67}"/>
                </a:ext>
              </a:extLst>
            </p:cNvPr>
            <p:cNvCxnSpPr/>
            <p:nvPr/>
          </p:nvCxnSpPr>
          <p:spPr>
            <a:xfrm>
              <a:off x="5485583" y="4021723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070EC03-D110-3FE9-0C7B-57BAB06EBE61}"/>
              </a:ext>
            </a:extLst>
          </p:cNvPr>
          <p:cNvGrpSpPr/>
          <p:nvPr/>
        </p:nvGrpSpPr>
        <p:grpSpPr>
          <a:xfrm>
            <a:off x="4961457" y="4718313"/>
            <a:ext cx="5062049" cy="546648"/>
            <a:chOff x="4296433" y="4718313"/>
            <a:chExt cx="5062049" cy="54664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9716519-AF72-FCCA-ABE2-30A403648CDA}"/>
                </a:ext>
              </a:extLst>
            </p:cNvPr>
            <p:cNvSpPr txBox="1"/>
            <p:nvPr/>
          </p:nvSpPr>
          <p:spPr>
            <a:xfrm>
              <a:off x="6674734" y="4803296"/>
              <a:ext cx="2683748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Source Operands 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680F8C2-DB67-A6DF-6FAE-F32D70371D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96433" y="5064235"/>
              <a:ext cx="2378301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77D6C5B-B465-B629-A5B0-F65308CC33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68195" y="4718313"/>
              <a:ext cx="0" cy="345922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BEDB578-058C-07FF-A176-0425BCFC3F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18205" y="4718313"/>
              <a:ext cx="0" cy="345922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64847B0-4174-5845-E75A-2A6455626305}"/>
              </a:ext>
            </a:extLst>
          </p:cNvPr>
          <p:cNvGrpSpPr/>
          <p:nvPr/>
        </p:nvGrpSpPr>
        <p:grpSpPr>
          <a:xfrm>
            <a:off x="4250304" y="4718313"/>
            <a:ext cx="6151510" cy="1134160"/>
            <a:chOff x="3585280" y="4718313"/>
            <a:chExt cx="6151510" cy="11341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EB22AD7-BCF0-B3B2-076E-1D8262E2DA59}"/>
                </a:ext>
              </a:extLst>
            </p:cNvPr>
            <p:cNvSpPr txBox="1"/>
            <p:nvPr/>
          </p:nvSpPr>
          <p:spPr>
            <a:xfrm>
              <a:off x="6674733" y="5390808"/>
              <a:ext cx="3062057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Destination Operand 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114BF8A-0CBE-2781-C2BF-B045FAB8E451}"/>
                </a:ext>
              </a:extLst>
            </p:cNvPr>
            <p:cNvCxnSpPr>
              <a:cxnSpLocks/>
              <a:stCxn id="21" idx="1"/>
            </p:cNvCxnSpPr>
            <p:nvPr/>
          </p:nvCxnSpPr>
          <p:spPr>
            <a:xfrm flipH="1" flipV="1">
              <a:off x="3585280" y="5612671"/>
              <a:ext cx="3089453" cy="897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38CCCAF-91B5-C04A-527F-97F61C6715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85280" y="4718313"/>
              <a:ext cx="0" cy="894358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3C372C9-997A-574C-E245-D985994A14A3}"/>
              </a:ext>
            </a:extLst>
          </p:cNvPr>
          <p:cNvGrpSpPr/>
          <p:nvPr/>
        </p:nvGrpSpPr>
        <p:grpSpPr>
          <a:xfrm>
            <a:off x="5946133" y="6216243"/>
            <a:ext cx="4371097" cy="530588"/>
            <a:chOff x="5281109" y="6216243"/>
            <a:chExt cx="4371097" cy="53058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98D9A9-F1D6-E3A4-ADA3-852211BCDB5F}"/>
                </a:ext>
              </a:extLst>
            </p:cNvPr>
            <p:cNvSpPr txBox="1"/>
            <p:nvPr/>
          </p:nvSpPr>
          <p:spPr>
            <a:xfrm>
              <a:off x="6674734" y="6285166"/>
              <a:ext cx="2977472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Immediate Operand 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E158BF9-ECED-63C3-BE9F-8DB3F5AE7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81109" y="6546105"/>
              <a:ext cx="1393625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4CC86F8-F46D-34D5-64E3-A46146646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1109" y="6216243"/>
              <a:ext cx="0" cy="345922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0DC4F006-8AEB-E86B-A0E7-E9F451BEB4A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FB52AC8-2566-07F7-4B71-4C077A7E8F32}"/>
              </a:ext>
            </a:extLst>
          </p:cNvPr>
          <p:cNvGrpSpPr/>
          <p:nvPr/>
        </p:nvGrpSpPr>
        <p:grpSpPr>
          <a:xfrm>
            <a:off x="925939" y="3731527"/>
            <a:ext cx="2498475" cy="606404"/>
            <a:chOff x="2987108" y="3857316"/>
            <a:chExt cx="2498475" cy="60640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9002F3D-53E4-8E16-2DE0-BCFD162BFFB4}"/>
                </a:ext>
              </a:extLst>
            </p:cNvPr>
            <p:cNvSpPr txBox="1"/>
            <p:nvPr/>
          </p:nvSpPr>
          <p:spPr>
            <a:xfrm>
              <a:off x="2987108" y="3857316"/>
              <a:ext cx="1470274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2C895B"/>
                  </a:solidFill>
                </a:rPr>
                <a:t>operation</a:t>
              </a:r>
              <a:endParaRPr lang="en-US" sz="2400" dirty="0">
                <a:solidFill>
                  <a:srgbClr val="0070C0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A4A16AE-38A0-951C-893F-D90B868216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71860" y="4017350"/>
              <a:ext cx="1013723" cy="4373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AA601C6-1EE8-2DBF-1B0C-D94B7900D526}"/>
                </a:ext>
              </a:extLst>
            </p:cNvPr>
            <p:cNvCxnSpPr/>
            <p:nvPr/>
          </p:nvCxnSpPr>
          <p:spPr>
            <a:xfrm>
              <a:off x="5485583" y="4021723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5809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3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7D1968-59BA-FDB9-2201-AA1BC31F844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95714" y="935544"/>
            <a:ext cx="9877566" cy="348598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/>
              <a:t>Operations are abbreviated int </a:t>
            </a:r>
            <a:r>
              <a:rPr lang="en-US" sz="2400" dirty="0">
                <a:solidFill>
                  <a:srgbClr val="2C895B"/>
                </a:solidFill>
              </a:rPr>
              <a:t>opcodes</a:t>
            </a:r>
            <a:r>
              <a:rPr lang="en-US" sz="2400" dirty="0"/>
              <a:t> (1– 5 letters)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Assembly Instructions </a:t>
            </a:r>
            <a:r>
              <a:rPr lang="en-US" sz="2400" dirty="0"/>
              <a:t>are specified with a rigid syntax</a:t>
            </a:r>
          </a:p>
          <a:p>
            <a:pPr lvl="1"/>
            <a:r>
              <a:rPr lang="en-US" sz="2400" dirty="0">
                <a:solidFill>
                  <a:srgbClr val="2C895B"/>
                </a:solidFill>
              </a:rPr>
              <a:t>Opcodes</a:t>
            </a:r>
            <a:r>
              <a:rPr lang="en-US" sz="2400" dirty="0"/>
              <a:t> are followed by </a:t>
            </a:r>
            <a:r>
              <a:rPr lang="en-US" sz="2400" dirty="0">
                <a:solidFill>
                  <a:srgbClr val="F37440"/>
                </a:solidFill>
              </a:rPr>
              <a:t>arguments</a:t>
            </a:r>
          </a:p>
          <a:p>
            <a:pPr lvl="1"/>
            <a:r>
              <a:rPr lang="en-US" sz="2400" dirty="0"/>
              <a:t>Usually the </a:t>
            </a:r>
            <a:r>
              <a:rPr lang="en-US" sz="2400" dirty="0">
                <a:solidFill>
                  <a:srgbClr val="F37440"/>
                </a:solidFill>
              </a:rPr>
              <a:t>destination argument is next</a:t>
            </a:r>
            <a:r>
              <a:rPr lang="en-US" sz="2400" dirty="0"/>
              <a:t>, then </a:t>
            </a:r>
            <a:r>
              <a:rPr lang="en-US" sz="2400" dirty="0">
                <a:solidFill>
                  <a:srgbClr val="0070C0"/>
                </a:solidFill>
              </a:rPr>
              <a:t>one or more source arguments</a:t>
            </a:r>
            <a:r>
              <a:rPr lang="en-US" sz="2400" dirty="0"/>
              <a:t> (this is not strictly the case, but it is generally true)</a:t>
            </a:r>
          </a:p>
          <a:p>
            <a:r>
              <a:rPr lang="en-US" sz="2400" dirty="0"/>
              <a:t>Why this order?</a:t>
            </a:r>
          </a:p>
          <a:p>
            <a:r>
              <a:rPr lang="en-US" sz="2400" dirty="0"/>
              <a:t>Analogy to C or Java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D44246-55F2-8B78-3162-32C8115AB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Meaning of an Instruction - ARM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7DAC4-2A1A-B787-9B25-D17236BE0351}"/>
              </a:ext>
            </a:extLst>
          </p:cNvPr>
          <p:cNvSpPr txBox="1"/>
          <p:nvPr/>
        </p:nvSpPr>
        <p:spPr>
          <a:xfrm>
            <a:off x="3561729" y="4623173"/>
            <a:ext cx="5480988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r0, r1, r2;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r0 = r1 + r2; 		// 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4BCBBF-8548-42DF-BE0E-4E4F3078F0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0214A8-9655-5790-7BAB-04209AF3D97B}"/>
              </a:ext>
            </a:extLst>
          </p:cNvPr>
          <p:cNvSpPr txBox="1"/>
          <p:nvPr/>
        </p:nvSpPr>
        <p:spPr>
          <a:xfrm>
            <a:off x="3481781" y="5655814"/>
            <a:ext cx="6619120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24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r1  + r2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	r0,  r1,   r2   // assembly</a:t>
            </a:r>
          </a:p>
        </p:txBody>
      </p:sp>
    </p:spTree>
    <p:extLst>
      <p:ext uri="{BB962C8B-B14F-4D97-AF65-F5344CB8AC3E}">
        <p14:creationId xmlns:p14="http://schemas.microsoft.com/office/powerpoint/2010/main" val="3841762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5" grpId="0" animBg="1"/>
      <p:bldP spid="6" grpId="0"/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2AF43DF5-FE73-26EC-CBB2-910AF804DDB0}"/>
              </a:ext>
            </a:extLst>
          </p:cNvPr>
          <p:cNvSpPr/>
          <p:nvPr/>
        </p:nvSpPr>
        <p:spPr>
          <a:xfrm>
            <a:off x="9230440" y="738522"/>
            <a:ext cx="2446776" cy="53412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77" y="78003"/>
            <a:ext cx="4962709" cy="445308"/>
          </a:xfrm>
        </p:spPr>
        <p:txBody>
          <a:bodyPr/>
          <a:lstStyle/>
          <a:p>
            <a:r>
              <a:rPr lang="en-US" dirty="0"/>
              <a:t>32-Bit Arm - Registers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EBF47F-5C2D-D145-A3A1-A49E748699E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175033" y="2759931"/>
            <a:ext cx="7290195" cy="245403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>
                <a:solidFill>
                  <a:schemeClr val="accent1"/>
                </a:solidFill>
              </a:rPr>
              <a:t>Almost all arithmetic, logic operations and data movement operations </a:t>
            </a:r>
            <a:r>
              <a:rPr lang="en-US" sz="2400" dirty="0"/>
              <a:t>involve at </a:t>
            </a:r>
            <a:r>
              <a:rPr lang="en-US" sz="2400" dirty="0">
                <a:solidFill>
                  <a:schemeClr val="accent1"/>
                </a:solidFill>
              </a:rPr>
              <a:t>least one register</a:t>
            </a:r>
          </a:p>
          <a:p>
            <a:r>
              <a:rPr lang="en-US" sz="2400" dirty="0"/>
              <a:t>As a result, Register addresses are </a:t>
            </a:r>
            <a:r>
              <a:rPr lang="en-US" sz="2400" b="1" dirty="0">
                <a:solidFill>
                  <a:srgbClr val="FF0000"/>
                </a:solidFill>
              </a:rPr>
              <a:t>directly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70C0"/>
                </a:solidFill>
              </a:rPr>
              <a:t>encoded </a:t>
            </a:r>
            <a:r>
              <a:rPr lang="en-US" sz="2400" dirty="0">
                <a:solidFill>
                  <a:schemeClr val="tx2"/>
                </a:solidFill>
              </a:rPr>
              <a:t>into</a:t>
            </a:r>
            <a:r>
              <a:rPr lang="en-US" sz="2400" dirty="0">
                <a:solidFill>
                  <a:srgbClr val="0070C0"/>
                </a:solidFill>
              </a:rPr>
              <a:t> 4-bit fields in machine instructions </a:t>
            </a:r>
            <a:r>
              <a:rPr lang="en-US" sz="2400" dirty="0">
                <a:solidFill>
                  <a:srgbClr val="2C895B"/>
                </a:solidFill>
              </a:rPr>
              <a:t>(see below)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10180542" y="552647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F2FBDB-8CD9-9C4F-9A09-E2E1BE922B68}"/>
              </a:ext>
            </a:extLst>
          </p:cNvPr>
          <p:cNvSpPr txBox="1"/>
          <p:nvPr/>
        </p:nvSpPr>
        <p:spPr>
          <a:xfrm>
            <a:off x="10321327" y="1305622"/>
            <a:ext cx="857927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4-bytes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9659245" y="1774621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10180542" y="528161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10180542" y="503675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10180542" y="479189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10180542" y="4547030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10180542" y="4302168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10180542" y="405730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10180542" y="381244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10180542" y="356758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10180542" y="3322720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10180542" y="3077858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10180542" y="283299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10180542" y="258813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10180542" y="234327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10180542" y="2098410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10180542" y="1853548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50CC2FB-2D71-3443-8E4C-9C417629962F}"/>
              </a:ext>
            </a:extLst>
          </p:cNvPr>
          <p:cNvSpPr txBox="1"/>
          <p:nvPr/>
        </p:nvSpPr>
        <p:spPr>
          <a:xfrm rot="16200000">
            <a:off x="8842204" y="3832137"/>
            <a:ext cx="1441634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4-bit address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58442F79-694B-F94D-B17E-0FE10EA37E11}"/>
              </a:ext>
            </a:extLst>
          </p:cNvPr>
          <p:cNvSpPr txBox="1"/>
          <p:nvPr/>
        </p:nvSpPr>
        <p:spPr>
          <a:xfrm>
            <a:off x="9772042" y="5779132"/>
            <a:ext cx="1842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Capacity: 16 Words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A6D360C-C573-9841-AF61-176D8C2C3B40}"/>
              </a:ext>
            </a:extLst>
          </p:cNvPr>
          <p:cNvSpPr txBox="1"/>
          <p:nvPr/>
        </p:nvSpPr>
        <p:spPr>
          <a:xfrm>
            <a:off x="9970917" y="738522"/>
            <a:ext cx="1366080" cy="461665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registers</a:t>
            </a: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AB975F20-1017-4FFA-0D25-07C2EB41884F}"/>
              </a:ext>
            </a:extLst>
          </p:cNvPr>
          <p:cNvSpPr/>
          <p:nvPr/>
        </p:nvSpPr>
        <p:spPr>
          <a:xfrm>
            <a:off x="10180542" y="1680194"/>
            <a:ext cx="1134208" cy="944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360614D-A3F3-74A5-4626-938CE6AF4085}"/>
              </a:ext>
            </a:extLst>
          </p:cNvPr>
          <p:cNvSpPr/>
          <p:nvPr/>
        </p:nvSpPr>
        <p:spPr>
          <a:xfrm>
            <a:off x="4995624" y="1102251"/>
            <a:ext cx="2362200" cy="1166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Arithmetic &amp; Logic Unit (ALU)</a:t>
            </a:r>
          </a:p>
        </p:txBody>
      </p:sp>
      <p:sp>
        <p:nvSpPr>
          <p:cNvPr id="59" name="Down Arrow 58">
            <a:extLst>
              <a:ext uri="{FF2B5EF4-FFF2-40B4-BE49-F238E27FC236}">
                <a16:creationId xmlns:a16="http://schemas.microsoft.com/office/drawing/2014/main" id="{7A606CF7-E2BA-0E97-0607-2B56CDD5D91F}"/>
              </a:ext>
            </a:extLst>
          </p:cNvPr>
          <p:cNvSpPr/>
          <p:nvPr/>
        </p:nvSpPr>
        <p:spPr>
          <a:xfrm rot="5400000">
            <a:off x="8205117" y="491815"/>
            <a:ext cx="230156" cy="1820491"/>
          </a:xfrm>
          <a:prstGeom prst="downArrow">
            <a:avLst/>
          </a:prstGeom>
          <a:solidFill>
            <a:srgbClr val="F3744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37440"/>
              </a:solidFill>
            </a:endParaRPr>
          </a:p>
        </p:txBody>
      </p:sp>
      <p:sp>
        <p:nvSpPr>
          <p:cNvPr id="60" name="Down Arrow 59">
            <a:extLst>
              <a:ext uri="{FF2B5EF4-FFF2-40B4-BE49-F238E27FC236}">
                <a16:creationId xmlns:a16="http://schemas.microsoft.com/office/drawing/2014/main" id="{9DE69D35-B977-D6D4-03CA-E9838A95B847}"/>
              </a:ext>
            </a:extLst>
          </p:cNvPr>
          <p:cNvSpPr/>
          <p:nvPr/>
        </p:nvSpPr>
        <p:spPr>
          <a:xfrm rot="16200000">
            <a:off x="8188047" y="1055039"/>
            <a:ext cx="230154" cy="1820493"/>
          </a:xfrm>
          <a:prstGeom prst="downArrow">
            <a:avLst/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C895B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A4B56E6-3C40-0410-90D6-666E2177ED7D}"/>
              </a:ext>
            </a:extLst>
          </p:cNvPr>
          <p:cNvSpPr txBox="1"/>
          <p:nvPr/>
        </p:nvSpPr>
        <p:spPr>
          <a:xfrm>
            <a:off x="441968" y="1286982"/>
            <a:ext cx="3794473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All computations (add, subtract, etc.) are performed in the ALU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B0E9F9-6475-B49C-A8A3-2C0AC23FA254}"/>
              </a:ext>
            </a:extLst>
          </p:cNvPr>
          <p:cNvGrpSpPr/>
          <p:nvPr/>
        </p:nvGrpSpPr>
        <p:grpSpPr>
          <a:xfrm>
            <a:off x="305977" y="5255575"/>
            <a:ext cx="8464419" cy="1496971"/>
            <a:chOff x="305977" y="5255575"/>
            <a:chExt cx="8464419" cy="1496971"/>
          </a:xfrm>
        </p:grpSpPr>
        <p:pic>
          <p:nvPicPr>
            <p:cNvPr id="63" name="Picture 2">
              <a:extLst>
                <a:ext uri="{FF2B5EF4-FFF2-40B4-BE49-F238E27FC236}">
                  <a16:creationId xmlns:a16="http://schemas.microsoft.com/office/drawing/2014/main" id="{B9430F7B-EBE0-9D30-0E45-207A3939E4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5977" y="5255575"/>
              <a:ext cx="8464419" cy="13548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0" name="Up Arrow 9">
              <a:extLst>
                <a:ext uri="{FF2B5EF4-FFF2-40B4-BE49-F238E27FC236}">
                  <a16:creationId xmlns:a16="http://schemas.microsoft.com/office/drawing/2014/main" id="{EDE384EF-4DC4-3226-D292-990835EC8A8E}"/>
                </a:ext>
              </a:extLst>
            </p:cNvPr>
            <p:cNvSpPr/>
            <p:nvPr/>
          </p:nvSpPr>
          <p:spPr>
            <a:xfrm>
              <a:off x="3984770" y="6506849"/>
              <a:ext cx="251670" cy="232083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Up Arrow 66">
              <a:extLst>
                <a:ext uri="{FF2B5EF4-FFF2-40B4-BE49-F238E27FC236}">
                  <a16:creationId xmlns:a16="http://schemas.microsoft.com/office/drawing/2014/main" id="{2E5ACCFF-3192-9FE4-9A62-8809BF476F8B}"/>
                </a:ext>
              </a:extLst>
            </p:cNvPr>
            <p:cNvSpPr/>
            <p:nvPr/>
          </p:nvSpPr>
          <p:spPr>
            <a:xfrm>
              <a:off x="4568461" y="6520463"/>
              <a:ext cx="251670" cy="232083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ight Arrow 10">
            <a:extLst>
              <a:ext uri="{FF2B5EF4-FFF2-40B4-BE49-F238E27FC236}">
                <a16:creationId xmlns:a16="http://schemas.microsoft.com/office/drawing/2014/main" id="{05801D03-CAB2-231C-435A-D0D690411A3C}"/>
              </a:ext>
            </a:extLst>
          </p:cNvPr>
          <p:cNvSpPr/>
          <p:nvPr/>
        </p:nvSpPr>
        <p:spPr>
          <a:xfrm>
            <a:off x="4236441" y="1474301"/>
            <a:ext cx="583691" cy="2093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Up Arrow 36">
            <a:extLst>
              <a:ext uri="{FF2B5EF4-FFF2-40B4-BE49-F238E27FC236}">
                <a16:creationId xmlns:a16="http://schemas.microsoft.com/office/drawing/2014/main" id="{96C9A297-0FC7-1D41-2668-B4A3DBC62FCB}"/>
              </a:ext>
            </a:extLst>
          </p:cNvPr>
          <p:cNvSpPr/>
          <p:nvPr/>
        </p:nvSpPr>
        <p:spPr>
          <a:xfrm>
            <a:off x="8122284" y="6419992"/>
            <a:ext cx="251670" cy="23208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animBg="1"/>
      <p:bldP spid="51" grpId="0"/>
      <p:bldP spid="3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B42A8E53-1DEF-ACA0-4DD3-DAA710D72250}"/>
              </a:ext>
            </a:extLst>
          </p:cNvPr>
          <p:cNvSpPr/>
          <p:nvPr/>
        </p:nvSpPr>
        <p:spPr>
          <a:xfrm>
            <a:off x="7801873" y="3246933"/>
            <a:ext cx="4371474" cy="35784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9932E2-C186-A00A-2E74-D09F279C2F4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52365" y="535333"/>
            <a:ext cx="8670793" cy="2437622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Instructions are </a:t>
            </a:r>
            <a:r>
              <a:rPr lang="en-US" b="1" dirty="0">
                <a:solidFill>
                  <a:srgbClr val="2C895B"/>
                </a:solidFill>
              </a:rPr>
              <a:t>retrieved sequentially </a:t>
            </a:r>
            <a:r>
              <a:rPr lang="en-US" dirty="0">
                <a:solidFill>
                  <a:srgbClr val="2C895B"/>
                </a:solidFill>
              </a:rPr>
              <a:t>from me</a:t>
            </a:r>
            <a:r>
              <a:rPr lang="en-US" dirty="0"/>
              <a:t>mory</a:t>
            </a:r>
          </a:p>
          <a:p>
            <a:r>
              <a:rPr lang="en-US" dirty="0"/>
              <a:t>Each instruction </a:t>
            </a:r>
            <a:r>
              <a:rPr lang="en-US" dirty="0">
                <a:solidFill>
                  <a:srgbClr val="2C895B"/>
                </a:solidFill>
              </a:rPr>
              <a:t>executes to completion </a:t>
            </a:r>
            <a:r>
              <a:rPr lang="en-US" b="1" dirty="0">
                <a:solidFill>
                  <a:srgbClr val="F37440"/>
                </a:solidFill>
              </a:rPr>
              <a:t>before</a:t>
            </a:r>
            <a:r>
              <a:rPr lang="en-US" dirty="0">
                <a:solidFill>
                  <a:srgbClr val="F37440"/>
                </a:solidFill>
              </a:rPr>
              <a:t> the next instruction is completed</a:t>
            </a:r>
          </a:p>
          <a:p>
            <a:r>
              <a:rPr lang="en-US" dirty="0"/>
              <a:t>Conceptually the pc (program counter) points at executing instruction </a:t>
            </a:r>
          </a:p>
          <a:p>
            <a:r>
              <a:rPr lang="en-US" dirty="0"/>
              <a:t>exceptions: loops, function calls, traps,..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8EDA57-27DF-FEC4-836C-33BEC78D7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57" y="26172"/>
            <a:ext cx="10515600" cy="466460"/>
          </a:xfrm>
        </p:spPr>
        <p:txBody>
          <a:bodyPr/>
          <a:lstStyle/>
          <a:p>
            <a:r>
              <a:rPr lang="en-US" dirty="0"/>
              <a:t>Program Execution: A Series of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2A348B-CB43-D209-BF96-59DFC6978FB5}"/>
              </a:ext>
            </a:extLst>
          </p:cNvPr>
          <p:cNvSpPr txBox="1"/>
          <p:nvPr/>
        </p:nvSpPr>
        <p:spPr>
          <a:xfrm>
            <a:off x="2330365" y="4445036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r0, r1, r1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0F57C3-460E-119D-7BC5-7C146C5D5FB3}"/>
              </a:ext>
            </a:extLst>
          </p:cNvPr>
          <p:cNvSpPr txBox="1"/>
          <p:nvPr/>
        </p:nvSpPr>
        <p:spPr>
          <a:xfrm>
            <a:off x="2330365" y="5002550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r0, r0, r0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7D213A-2B25-94BC-EF9C-BFB6FFC56DA5}"/>
              </a:ext>
            </a:extLst>
          </p:cNvPr>
          <p:cNvSpPr txBox="1"/>
          <p:nvPr/>
        </p:nvSpPr>
        <p:spPr>
          <a:xfrm>
            <a:off x="2330365" y="5560064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r0, r0, r0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D89BEF-A0B7-2768-E053-A4A4A2DF47DB}"/>
              </a:ext>
            </a:extLst>
          </p:cNvPr>
          <p:cNvSpPr txBox="1"/>
          <p:nvPr/>
        </p:nvSpPr>
        <p:spPr>
          <a:xfrm>
            <a:off x="2330365" y="6117578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 r1, r0, r1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B88A92-2691-0FB9-A199-5FEB4DF5D727}"/>
              </a:ext>
            </a:extLst>
          </p:cNvPr>
          <p:cNvSpPr txBox="1"/>
          <p:nvPr/>
        </p:nvSpPr>
        <p:spPr>
          <a:xfrm>
            <a:off x="8168408" y="4561044"/>
            <a:ext cx="2563520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4 r1 =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BCF458-F76F-52DD-2B5A-1A6465B6AF95}"/>
              </a:ext>
            </a:extLst>
          </p:cNvPr>
          <p:cNvSpPr txBox="1"/>
          <p:nvPr/>
        </p:nvSpPr>
        <p:spPr>
          <a:xfrm>
            <a:off x="8168408" y="3685172"/>
            <a:ext cx="256351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 r1 =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4892D5-184F-4FDC-8D80-CD1833287855}"/>
              </a:ext>
            </a:extLst>
          </p:cNvPr>
          <p:cNvSpPr txBox="1"/>
          <p:nvPr/>
        </p:nvSpPr>
        <p:spPr>
          <a:xfrm>
            <a:off x="8168408" y="5121591"/>
            <a:ext cx="2563521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8 r1 =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6FE7FB-C6F7-9C5E-AC20-704AC1FEA230}"/>
              </a:ext>
            </a:extLst>
          </p:cNvPr>
          <p:cNvSpPr txBox="1"/>
          <p:nvPr/>
        </p:nvSpPr>
        <p:spPr>
          <a:xfrm>
            <a:off x="8168408" y="5677425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16 r1 =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B7B07F-B250-B75A-0201-821B87721FAF}"/>
              </a:ext>
            </a:extLst>
          </p:cNvPr>
          <p:cNvSpPr txBox="1"/>
          <p:nvPr/>
        </p:nvSpPr>
        <p:spPr>
          <a:xfrm>
            <a:off x="8168408" y="6236618"/>
            <a:ext cx="2733441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16 r1 = 14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16621F-8D5E-799E-5D22-53D172B9F2D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F6099E-2B6F-2AA1-9807-877FB14D834D}"/>
              </a:ext>
            </a:extLst>
          </p:cNvPr>
          <p:cNvSpPr txBox="1"/>
          <p:nvPr/>
        </p:nvSpPr>
        <p:spPr>
          <a:xfrm>
            <a:off x="2067223" y="4039657"/>
            <a:ext cx="3566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Memory Content in Text segment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67BD87-7533-433B-075B-F1E84D891745}"/>
              </a:ext>
            </a:extLst>
          </p:cNvPr>
          <p:cNvSpPr txBox="1"/>
          <p:nvPr/>
        </p:nvSpPr>
        <p:spPr>
          <a:xfrm>
            <a:off x="10759184" y="3731671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initial values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C058A17-7EF2-3D86-91E6-2F2B3C8540E2}"/>
              </a:ext>
            </a:extLst>
          </p:cNvPr>
          <p:cNvGrpSpPr/>
          <p:nvPr/>
        </p:nvGrpSpPr>
        <p:grpSpPr>
          <a:xfrm>
            <a:off x="4835278" y="4470074"/>
            <a:ext cx="1620957" cy="2205018"/>
            <a:chOff x="5949340" y="4492112"/>
            <a:chExt cx="1620957" cy="220501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01EA5F-52C5-D364-1F48-7424A666C8F4}"/>
                </a:ext>
              </a:extLst>
            </p:cNvPr>
            <p:cNvSpPr txBox="1"/>
            <p:nvPr/>
          </p:nvSpPr>
          <p:spPr>
            <a:xfrm>
              <a:off x="5962559" y="4492112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 memory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3437424-FB87-B517-5733-971500A0B7CA}"/>
                </a:ext>
              </a:extLst>
            </p:cNvPr>
            <p:cNvSpPr txBox="1"/>
            <p:nvPr/>
          </p:nvSpPr>
          <p:spPr>
            <a:xfrm>
              <a:off x="5949340" y="6327798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 memory </a:t>
              </a:r>
            </a:p>
          </p:txBody>
        </p: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08D63629-58E1-56EA-DBDA-8ED95E6AFD7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83580" y="46205"/>
            <a:ext cx="3172736" cy="315386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24F73E97-50BD-B58E-B324-7D46E19B3822}"/>
              </a:ext>
            </a:extLst>
          </p:cNvPr>
          <p:cNvGrpSpPr/>
          <p:nvPr/>
        </p:nvGrpSpPr>
        <p:grpSpPr>
          <a:xfrm>
            <a:off x="8014505" y="2157663"/>
            <a:ext cx="3583032" cy="1476480"/>
            <a:chOff x="8014505" y="2157663"/>
            <a:chExt cx="3583032" cy="147648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165A8C-F525-A09F-89E0-843EA9CA0849}"/>
                </a:ext>
              </a:extLst>
            </p:cNvPr>
            <p:cNvSpPr txBox="1"/>
            <p:nvPr/>
          </p:nvSpPr>
          <p:spPr>
            <a:xfrm>
              <a:off x="8014505" y="3264811"/>
              <a:ext cx="3583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contents inside the CPU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98262EC-EF6D-1A50-E903-69782169E18E}"/>
                </a:ext>
              </a:extLst>
            </p:cNvPr>
            <p:cNvCxnSpPr/>
            <p:nvPr/>
          </p:nvCxnSpPr>
          <p:spPr>
            <a:xfrm flipV="1">
              <a:off x="8662737" y="2157663"/>
              <a:ext cx="1243263" cy="1136577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289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" grpId="0" uiExpand="1" build="p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8" grpId="0"/>
      <p:bldP spid="2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9" name="Table 3">
            <a:extLst>
              <a:ext uri="{FF2B5EF4-FFF2-40B4-BE49-F238E27FC236}">
                <a16:creationId xmlns:a16="http://schemas.microsoft.com/office/drawing/2014/main" id="{B9198EF9-9729-0572-39D4-8A7F821DA5EE}"/>
              </a:ext>
            </a:extLst>
          </p:cNvPr>
          <p:cNvGraphicFramePr>
            <a:graphicFrameLocks noGrp="1"/>
          </p:cNvGraphicFramePr>
          <p:nvPr/>
        </p:nvGraphicFramePr>
        <p:xfrm>
          <a:off x="738840" y="5315769"/>
          <a:ext cx="692582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2911">
                  <a:extLst>
                    <a:ext uri="{9D8B030D-6E8A-4147-A177-3AD203B41FA5}">
                      <a16:colId xmlns:a16="http://schemas.microsoft.com/office/drawing/2014/main" val="2539276723"/>
                    </a:ext>
                  </a:extLst>
                </a:gridCol>
                <a:gridCol w="3462911">
                  <a:extLst>
                    <a:ext uri="{9D8B030D-6E8A-4147-A177-3AD203B41FA5}">
                      <a16:colId xmlns:a16="http://schemas.microsoft.com/office/drawing/2014/main" val="14998233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31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675161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 of 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 location in memory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586358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B66E8002-E454-1D48-AE11-B7E2B2FBA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76" y="38009"/>
            <a:ext cx="10515600" cy="493153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Access Memory?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CB64A9-F58D-9D46-94F2-B06AC7FF11F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24485" y="527321"/>
            <a:ext cx="8070278" cy="356994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Consider a = b + c are operands are in memory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Operation code: </a:t>
            </a:r>
            <a:r>
              <a:rPr lang="en-US" sz="2200" dirty="0"/>
              <a:t>add 		</a:t>
            </a:r>
            <a:r>
              <a:rPr lang="en-US" sz="2200" dirty="0">
                <a:solidFill>
                  <a:srgbClr val="0070C0"/>
                </a:solidFill>
              </a:rPr>
              <a:t>Destination</a:t>
            </a:r>
            <a:r>
              <a:rPr lang="en-US" sz="2200" dirty="0"/>
              <a:t>: a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Operand 1: </a:t>
            </a:r>
            <a:r>
              <a:rPr lang="en-US" sz="2200" dirty="0"/>
              <a:t>b			</a:t>
            </a:r>
            <a:r>
              <a:rPr lang="en-US" sz="2200" dirty="0">
                <a:solidFill>
                  <a:srgbClr val="0070C0"/>
                </a:solidFill>
              </a:rPr>
              <a:t>Operand 2: </a:t>
            </a:r>
            <a:r>
              <a:rPr lang="en-US" sz="2200" dirty="0"/>
              <a:t>c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0070C0"/>
                </a:solidFill>
              </a:rPr>
              <a:t>Aarch32 Instructions </a:t>
            </a:r>
            <a:r>
              <a:rPr lang="en-US" sz="2200" dirty="0"/>
              <a:t>are always word size: </a:t>
            </a:r>
            <a:r>
              <a:rPr lang="en-US" sz="2200" dirty="0">
                <a:solidFill>
                  <a:srgbClr val="0070C0"/>
                </a:solidFill>
              </a:rPr>
              <a:t>32 bits wide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Some bits </a:t>
            </a:r>
            <a:r>
              <a:rPr lang="en-US" sz="2200" dirty="0"/>
              <a:t>must be used to </a:t>
            </a:r>
            <a:r>
              <a:rPr lang="en-US" sz="2200" dirty="0">
                <a:solidFill>
                  <a:srgbClr val="0070C0"/>
                </a:solidFill>
              </a:rPr>
              <a:t>specify the operation code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Some bits </a:t>
            </a:r>
            <a:r>
              <a:rPr lang="en-US" sz="2200" dirty="0"/>
              <a:t>must be used to </a:t>
            </a:r>
            <a:r>
              <a:rPr lang="en-US" sz="2200" dirty="0">
                <a:solidFill>
                  <a:srgbClr val="0070C0"/>
                </a:solidFill>
              </a:rPr>
              <a:t>specify the destination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Some bits </a:t>
            </a:r>
            <a:r>
              <a:rPr lang="en-US" sz="2200" dirty="0"/>
              <a:t>must be used to </a:t>
            </a:r>
            <a:r>
              <a:rPr lang="en-US" sz="2200" dirty="0">
                <a:solidFill>
                  <a:srgbClr val="0070C0"/>
                </a:solidFill>
              </a:rPr>
              <a:t>specify the operands</a:t>
            </a:r>
          </a:p>
          <a:p>
            <a:r>
              <a:rPr lang="en-US" sz="2200" dirty="0"/>
              <a:t>Address space is 32 bits wide so put a </a:t>
            </a:r>
            <a:r>
              <a:rPr lang="en-US" sz="2200" dirty="0">
                <a:solidFill>
                  <a:srgbClr val="FF0000"/>
                </a:solidFill>
              </a:rPr>
              <a:t>POINTER in a register</a:t>
            </a:r>
          </a:p>
        </p:txBody>
      </p:sp>
      <p:graphicFrame>
        <p:nvGraphicFramePr>
          <p:cNvPr id="52" name="Table 3">
            <a:extLst>
              <a:ext uri="{FF2B5EF4-FFF2-40B4-BE49-F238E27FC236}">
                <a16:creationId xmlns:a16="http://schemas.microsoft.com/office/drawing/2014/main" id="{B16FC8B4-05C9-A540-A326-E716812226D3}"/>
              </a:ext>
            </a:extLst>
          </p:cNvPr>
          <p:cNvGraphicFramePr>
            <a:graphicFrameLocks noGrp="1"/>
          </p:cNvGraphicFramePr>
          <p:nvPr/>
        </p:nvGraphicFramePr>
        <p:xfrm>
          <a:off x="689497" y="4333023"/>
          <a:ext cx="68998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3267">
                  <a:extLst>
                    <a:ext uri="{9D8B030D-6E8A-4147-A177-3AD203B41FA5}">
                      <a16:colId xmlns:a16="http://schemas.microsoft.com/office/drawing/2014/main" val="2539276723"/>
                    </a:ext>
                  </a:extLst>
                </a:gridCol>
                <a:gridCol w="1966935">
                  <a:extLst>
                    <a:ext uri="{9D8B030D-6E8A-4147-A177-3AD203B41FA5}">
                      <a16:colId xmlns:a16="http://schemas.microsoft.com/office/drawing/2014/main" val="2064677477"/>
                    </a:ext>
                  </a:extLst>
                </a:gridCol>
                <a:gridCol w="353697">
                  <a:extLst>
                    <a:ext uri="{9D8B030D-6E8A-4147-A177-3AD203B41FA5}">
                      <a16:colId xmlns:a16="http://schemas.microsoft.com/office/drawing/2014/main" val="1813908765"/>
                    </a:ext>
                  </a:extLst>
                </a:gridCol>
                <a:gridCol w="1546355">
                  <a:extLst>
                    <a:ext uri="{9D8B030D-6E8A-4147-A177-3AD203B41FA5}">
                      <a16:colId xmlns:a16="http://schemas.microsoft.com/office/drawing/2014/main" val="826898363"/>
                    </a:ext>
                  </a:extLst>
                </a:gridCol>
                <a:gridCol w="1619626">
                  <a:extLst>
                    <a:ext uri="{9D8B030D-6E8A-4147-A177-3AD203B41FA5}">
                      <a16:colId xmlns:a16="http://schemas.microsoft.com/office/drawing/2014/main" val="192951076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vl="0" algn="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vl="0" algn="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9955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2586358"/>
                  </a:ext>
                </a:extLst>
              </a:tr>
            </a:tbl>
          </a:graphicData>
        </a:graphic>
      </p:graphicFrame>
      <p:sp>
        <p:nvSpPr>
          <p:cNvPr id="56" name="TextBox 55">
            <a:extLst>
              <a:ext uri="{FF2B5EF4-FFF2-40B4-BE49-F238E27FC236}">
                <a16:creationId xmlns:a16="http://schemas.microsoft.com/office/drawing/2014/main" id="{AFB6DD94-D252-7942-A595-423E332B2AD6}"/>
              </a:ext>
            </a:extLst>
          </p:cNvPr>
          <p:cNvSpPr txBox="1"/>
          <p:nvPr/>
        </p:nvSpPr>
        <p:spPr>
          <a:xfrm>
            <a:off x="832708" y="4725541"/>
            <a:ext cx="1286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Opcode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D906745-2BFE-2441-916F-100A9D20A865}"/>
              </a:ext>
            </a:extLst>
          </p:cNvPr>
          <p:cNvSpPr txBox="1"/>
          <p:nvPr/>
        </p:nvSpPr>
        <p:spPr>
          <a:xfrm>
            <a:off x="2538943" y="4703863"/>
            <a:ext cx="1332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Destination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1359D82-5EF9-0A44-AFC8-B117006F5FAD}"/>
              </a:ext>
            </a:extLst>
          </p:cNvPr>
          <p:cNvSpPr txBox="1"/>
          <p:nvPr/>
        </p:nvSpPr>
        <p:spPr>
          <a:xfrm>
            <a:off x="424485" y="6399548"/>
            <a:ext cx="8858401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NOT ENOUGH BITS for FULL Addresses to be stored in the instruction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45C94912-C2E4-EE43-8133-95DFD80C49C5}"/>
              </a:ext>
            </a:extLst>
          </p:cNvPr>
          <p:cNvCxnSpPr>
            <a:cxnSpLocks/>
          </p:cNvCxnSpPr>
          <p:nvPr/>
        </p:nvCxnSpPr>
        <p:spPr>
          <a:xfrm>
            <a:off x="689497" y="4301766"/>
            <a:ext cx="6925822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E1AD46F4-D65C-2947-91DE-3D57C936FAD8}"/>
              </a:ext>
            </a:extLst>
          </p:cNvPr>
          <p:cNvSpPr txBox="1"/>
          <p:nvPr/>
        </p:nvSpPr>
        <p:spPr>
          <a:xfrm>
            <a:off x="3271683" y="4179889"/>
            <a:ext cx="133211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32 bits wide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2E6169-1525-6643-BE6B-FCD424D24F2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27FF70C-C7CA-E4BB-862A-16497F76A8ED}"/>
              </a:ext>
            </a:extLst>
          </p:cNvPr>
          <p:cNvSpPr txBox="1"/>
          <p:nvPr/>
        </p:nvSpPr>
        <p:spPr>
          <a:xfrm>
            <a:off x="4398101" y="4690975"/>
            <a:ext cx="1332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Operand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D3BA5AA-70D8-86E4-9837-F7C7DBFCBB4E}"/>
              </a:ext>
            </a:extLst>
          </p:cNvPr>
          <p:cNvSpPr txBox="1"/>
          <p:nvPr/>
        </p:nvSpPr>
        <p:spPr>
          <a:xfrm>
            <a:off x="6247547" y="4700540"/>
            <a:ext cx="1332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Operand 2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973E7C91-8878-104D-0DEE-40984EFD32A9}"/>
              </a:ext>
            </a:extLst>
          </p:cNvPr>
          <p:cNvGrpSpPr/>
          <p:nvPr/>
        </p:nvGrpSpPr>
        <p:grpSpPr>
          <a:xfrm>
            <a:off x="8359546" y="428406"/>
            <a:ext cx="1276422" cy="5978146"/>
            <a:chOff x="5391446" y="535470"/>
            <a:chExt cx="1557995" cy="5926892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B6AD61E-A114-4812-84A1-7B2C3F4893C9}"/>
                </a:ext>
              </a:extLst>
            </p:cNvPr>
            <p:cNvSpPr txBox="1"/>
            <p:nvPr/>
          </p:nvSpPr>
          <p:spPr>
            <a:xfrm>
              <a:off x="5391446" y="535470"/>
              <a:ext cx="1557994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0xFF…FF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E3D9162-2B5C-893F-ED3A-69BE61A28E5A}"/>
                </a:ext>
              </a:extLst>
            </p:cNvPr>
            <p:cNvSpPr txBox="1"/>
            <p:nvPr/>
          </p:nvSpPr>
          <p:spPr>
            <a:xfrm>
              <a:off x="5503770" y="6187738"/>
              <a:ext cx="1445671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0x00…00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C8BDE6DA-06E3-FC3A-8BFB-CED0162EFFC7}"/>
                </a:ext>
              </a:extLst>
            </p:cNvPr>
            <p:cNvCxnSpPr>
              <a:cxnSpLocks/>
              <a:stCxn id="62" idx="2"/>
              <a:endCxn id="63" idx="0"/>
            </p:cNvCxnSpPr>
            <p:nvPr/>
          </p:nvCxnSpPr>
          <p:spPr bwMode="auto">
            <a:xfrm>
              <a:off x="6170443" y="810094"/>
              <a:ext cx="56162" cy="5377644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CAC6668-03AD-BA2E-3CFC-8FB4FB10124B}"/>
                </a:ext>
              </a:extLst>
            </p:cNvPr>
            <p:cNvSpPr txBox="1"/>
            <p:nvPr/>
          </p:nvSpPr>
          <p:spPr>
            <a:xfrm>
              <a:off x="5480326" y="2802242"/>
              <a:ext cx="1304070" cy="100695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45720" rIns="45720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32-bit Address space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87E2B31-09CF-F4CC-50FE-173B6FBAD22F}"/>
              </a:ext>
            </a:extLst>
          </p:cNvPr>
          <p:cNvGrpSpPr/>
          <p:nvPr/>
        </p:nvGrpSpPr>
        <p:grpSpPr>
          <a:xfrm>
            <a:off x="9573567" y="346121"/>
            <a:ext cx="2526189" cy="6021446"/>
            <a:chOff x="6583680" y="1280160"/>
            <a:chExt cx="2377440" cy="5257800"/>
          </a:xfrm>
        </p:grpSpPr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DE453780-A296-CD88-5AD4-3BF1D40E1987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075665C-FB8F-A08B-7F86-D7C7447BB64F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4C942B1-E3DF-98D2-25AE-8FB1A739A60A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7CB8CD9-9F3C-8295-5C7F-89963315C5AE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9EC24407-4102-EE8F-CA2F-350E6EE4F4CB}"/>
                </a:ext>
              </a:extLst>
            </p:cNvPr>
            <p:cNvSpPr/>
            <p:nvPr/>
          </p:nvSpPr>
          <p:spPr bwMode="auto">
            <a:xfrm>
              <a:off x="6583680" y="4572000"/>
              <a:ext cx="2377440" cy="548640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Static Data</a:t>
              </a: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 (+BSS)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81772F8-B74D-10E0-336C-9813AB12A3E0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95E9658-CC96-CEDF-B5D1-96DE94EB8E60}"/>
                </a:ext>
              </a:extLst>
            </p:cNvPr>
            <p:cNvSpPr/>
            <p:nvPr/>
          </p:nvSpPr>
          <p:spPr bwMode="auto">
            <a:xfrm>
              <a:off x="6583680" y="5120640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E5479539-9304-44DF-58AB-CEB4D648DC8C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13319BEA-8A33-95CE-BEE8-93C4E6E567EF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3909616F-F35D-66E3-FFB1-08901373B3F1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9D06E8DF-7DC4-45AF-B6D0-0ACC656E3897}"/>
              </a:ext>
            </a:extLst>
          </p:cNvPr>
          <p:cNvSpPr/>
          <p:nvPr/>
        </p:nvSpPr>
        <p:spPr bwMode="auto">
          <a:xfrm>
            <a:off x="9573567" y="5180927"/>
            <a:ext cx="2526189" cy="10268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Read Only Text Segment</a:t>
            </a:r>
          </a:p>
        </p:txBody>
      </p:sp>
      <p:sp>
        <p:nvSpPr>
          <p:cNvPr id="80" name="Arrow: Up 19">
            <a:extLst>
              <a:ext uri="{FF2B5EF4-FFF2-40B4-BE49-F238E27FC236}">
                <a16:creationId xmlns:a16="http://schemas.microsoft.com/office/drawing/2014/main" id="{0C289ECD-EE40-B0AA-B9E6-5B51DE67868C}"/>
              </a:ext>
            </a:extLst>
          </p:cNvPr>
          <p:cNvSpPr/>
          <p:nvPr/>
        </p:nvSpPr>
        <p:spPr>
          <a:xfrm>
            <a:off x="2865310" y="5099629"/>
            <a:ext cx="265439" cy="4271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1" name="Arrow: Up 19">
            <a:extLst>
              <a:ext uri="{FF2B5EF4-FFF2-40B4-BE49-F238E27FC236}">
                <a16:creationId xmlns:a16="http://schemas.microsoft.com/office/drawing/2014/main" id="{56229D3E-9759-E9CA-4230-B5130635F197}"/>
              </a:ext>
            </a:extLst>
          </p:cNvPr>
          <p:cNvSpPr/>
          <p:nvPr/>
        </p:nvSpPr>
        <p:spPr>
          <a:xfrm>
            <a:off x="5162297" y="5048154"/>
            <a:ext cx="265439" cy="4271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2" name="Arrow: Up 19">
            <a:extLst>
              <a:ext uri="{FF2B5EF4-FFF2-40B4-BE49-F238E27FC236}">
                <a16:creationId xmlns:a16="http://schemas.microsoft.com/office/drawing/2014/main" id="{C098D83E-E751-0F43-CB2E-4B7F979245CB}"/>
              </a:ext>
            </a:extLst>
          </p:cNvPr>
          <p:cNvSpPr/>
          <p:nvPr/>
        </p:nvSpPr>
        <p:spPr>
          <a:xfrm>
            <a:off x="6565862" y="5074703"/>
            <a:ext cx="265439" cy="4271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553690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56" grpId="0"/>
      <p:bldP spid="57" grpId="0"/>
      <p:bldP spid="58" grpId="0" animBg="1"/>
      <p:bldP spid="60" grpId="0" animBg="1"/>
      <p:bldP spid="30" grpId="0"/>
      <p:bldP spid="32" grpId="0"/>
      <p:bldP spid="33" grpId="0"/>
      <p:bldP spid="80" grpId="0" animBg="1"/>
      <p:bldP spid="81" grpId="0" animBg="1"/>
      <p:bldP spid="8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2AF43DF5-FE73-26EC-CBB2-910AF804DDB0}"/>
              </a:ext>
            </a:extLst>
          </p:cNvPr>
          <p:cNvSpPr/>
          <p:nvPr/>
        </p:nvSpPr>
        <p:spPr>
          <a:xfrm>
            <a:off x="4209003" y="663995"/>
            <a:ext cx="2446776" cy="56046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2A6042-EDE9-06E5-C0C5-4BC6659C69A2}"/>
              </a:ext>
            </a:extLst>
          </p:cNvPr>
          <p:cNvSpPr/>
          <p:nvPr/>
        </p:nvSpPr>
        <p:spPr>
          <a:xfrm>
            <a:off x="9726916" y="68963"/>
            <a:ext cx="2296735" cy="65913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77" y="78003"/>
            <a:ext cx="8821287" cy="445308"/>
          </a:xfrm>
        </p:spPr>
        <p:txBody>
          <a:bodyPr/>
          <a:lstStyle/>
          <a:p>
            <a:r>
              <a:rPr lang="en-US" dirty="0"/>
              <a:t>32-Bit Arm is a Load/Store Architecture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5159105" y="571536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F2FBDB-8CD9-9C4F-9A09-E2E1BE922B68}"/>
              </a:ext>
            </a:extLst>
          </p:cNvPr>
          <p:cNvSpPr txBox="1"/>
          <p:nvPr/>
        </p:nvSpPr>
        <p:spPr>
          <a:xfrm>
            <a:off x="5299890" y="1494509"/>
            <a:ext cx="857927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4-bytes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4637808" y="1963508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5159105" y="547050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5159105" y="522564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5159105" y="498077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5159105" y="473591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5159105" y="449105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5159105" y="424619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5159105" y="400133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5159105" y="375646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5159105" y="351160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5159105" y="326674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5159105" y="302188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5159105" y="277702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5159105" y="253215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5159105" y="228729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5159105" y="204243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50CC2FB-2D71-3443-8E4C-9C417629962F}"/>
              </a:ext>
            </a:extLst>
          </p:cNvPr>
          <p:cNvSpPr txBox="1"/>
          <p:nvPr/>
        </p:nvSpPr>
        <p:spPr>
          <a:xfrm rot="16200000">
            <a:off x="3820767" y="4021024"/>
            <a:ext cx="1441634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4-bit address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58442F79-694B-F94D-B17E-0FE10EA37E11}"/>
              </a:ext>
            </a:extLst>
          </p:cNvPr>
          <p:cNvSpPr txBox="1"/>
          <p:nvPr/>
        </p:nvSpPr>
        <p:spPr>
          <a:xfrm>
            <a:off x="4750605" y="5968019"/>
            <a:ext cx="1842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Capacity: 16 Words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A6D360C-C573-9841-AF61-176D8C2C3B40}"/>
              </a:ext>
            </a:extLst>
          </p:cNvPr>
          <p:cNvSpPr txBox="1"/>
          <p:nvPr/>
        </p:nvSpPr>
        <p:spPr>
          <a:xfrm>
            <a:off x="4898456" y="816854"/>
            <a:ext cx="1366080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registers</a:t>
            </a: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AB975F20-1017-4FFA-0D25-07C2EB41884F}"/>
              </a:ext>
            </a:extLst>
          </p:cNvPr>
          <p:cNvSpPr/>
          <p:nvPr/>
        </p:nvSpPr>
        <p:spPr>
          <a:xfrm>
            <a:off x="5159105" y="1869081"/>
            <a:ext cx="1134208" cy="944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EC3316-C720-64FB-BBC4-C4B026470356}"/>
              </a:ext>
            </a:extLst>
          </p:cNvPr>
          <p:cNvGrpSpPr/>
          <p:nvPr/>
        </p:nvGrpSpPr>
        <p:grpSpPr>
          <a:xfrm>
            <a:off x="9757565" y="133089"/>
            <a:ext cx="2224331" cy="6420037"/>
            <a:chOff x="9841834" y="240352"/>
            <a:chExt cx="2224331" cy="6374725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AE6BDE3-93E3-EB46-90BE-4E9627B73227}"/>
                </a:ext>
              </a:extLst>
            </p:cNvPr>
            <p:cNvSpPr/>
            <p:nvPr/>
          </p:nvSpPr>
          <p:spPr>
            <a:xfrm>
              <a:off x="11282956" y="6039156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B556DD76-1E0A-D044-A3A2-CCDFBABFB71F}"/>
                </a:ext>
              </a:extLst>
            </p:cNvPr>
            <p:cNvSpPr/>
            <p:nvPr/>
          </p:nvSpPr>
          <p:spPr>
            <a:xfrm>
              <a:off x="11282956" y="579223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C23B818-6D12-E048-A6F0-13595ECF26B0}"/>
                </a:ext>
              </a:extLst>
            </p:cNvPr>
            <p:cNvSpPr/>
            <p:nvPr/>
          </p:nvSpPr>
          <p:spPr>
            <a:xfrm>
              <a:off x="11282956" y="554530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85E46774-637A-BC43-880A-F2EB650D9C82}"/>
                </a:ext>
              </a:extLst>
            </p:cNvPr>
            <p:cNvSpPr/>
            <p:nvPr/>
          </p:nvSpPr>
          <p:spPr>
            <a:xfrm>
              <a:off x="11282956" y="529837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9F3A005-B3A0-9B47-A4FF-E2E37C0D73F7}"/>
                </a:ext>
              </a:extLst>
            </p:cNvPr>
            <p:cNvSpPr/>
            <p:nvPr/>
          </p:nvSpPr>
          <p:spPr>
            <a:xfrm>
              <a:off x="11282956" y="505144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B9EA7815-5ED9-7245-A8E6-93C522984CB6}"/>
                </a:ext>
              </a:extLst>
            </p:cNvPr>
            <p:cNvSpPr/>
            <p:nvPr/>
          </p:nvSpPr>
          <p:spPr>
            <a:xfrm>
              <a:off x="11282956" y="480452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8ABAB0F8-C98C-014A-8384-223A02B1D893}"/>
                </a:ext>
              </a:extLst>
            </p:cNvPr>
            <p:cNvSpPr/>
            <p:nvPr/>
          </p:nvSpPr>
          <p:spPr>
            <a:xfrm>
              <a:off x="11282956" y="455759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EB38631C-49D2-4049-B444-86B9FC26A5BA}"/>
                </a:ext>
              </a:extLst>
            </p:cNvPr>
            <p:cNvSpPr/>
            <p:nvPr/>
          </p:nvSpPr>
          <p:spPr>
            <a:xfrm>
              <a:off x="11282956" y="431066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27CE403-2C6F-9845-92A1-3ECB22172E53}"/>
                </a:ext>
              </a:extLst>
            </p:cNvPr>
            <p:cNvSpPr/>
            <p:nvPr/>
          </p:nvSpPr>
          <p:spPr>
            <a:xfrm>
              <a:off x="11282956" y="406373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36DD5D81-D1E4-E542-9076-1AF2DE6131B4}"/>
                </a:ext>
              </a:extLst>
            </p:cNvPr>
            <p:cNvSpPr/>
            <p:nvPr/>
          </p:nvSpPr>
          <p:spPr>
            <a:xfrm>
              <a:off x="11282956" y="381680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CD5C827F-CD3C-8E49-8827-10DBD57475E7}"/>
                </a:ext>
              </a:extLst>
            </p:cNvPr>
            <p:cNvSpPr/>
            <p:nvPr/>
          </p:nvSpPr>
          <p:spPr>
            <a:xfrm>
              <a:off x="11282956" y="356988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3C4E919F-ED4B-6E43-ABAC-F827120E2BCA}"/>
                </a:ext>
              </a:extLst>
            </p:cNvPr>
            <p:cNvSpPr/>
            <p:nvPr/>
          </p:nvSpPr>
          <p:spPr>
            <a:xfrm>
              <a:off x="11279259" y="194754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F00A1C4-0187-544B-BC0A-A5FB6BC6C497}"/>
                </a:ext>
              </a:extLst>
            </p:cNvPr>
            <p:cNvSpPr/>
            <p:nvPr/>
          </p:nvSpPr>
          <p:spPr>
            <a:xfrm>
              <a:off x="11279259" y="1700512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7505D48-6601-2441-8974-76837FA65CAE}"/>
                </a:ext>
              </a:extLst>
            </p:cNvPr>
            <p:cNvSpPr/>
            <p:nvPr/>
          </p:nvSpPr>
          <p:spPr>
            <a:xfrm>
              <a:off x="11279259" y="145347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B4230F6A-374B-5542-A789-22AC4CE580D6}"/>
                </a:ext>
              </a:extLst>
            </p:cNvPr>
            <p:cNvSpPr/>
            <p:nvPr/>
          </p:nvSpPr>
          <p:spPr>
            <a:xfrm>
              <a:off x="11279259" y="1215730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0836AB2-51B4-8A43-A1A6-C069EF085D15}"/>
                </a:ext>
              </a:extLst>
            </p:cNvPr>
            <p:cNvSpPr/>
            <p:nvPr/>
          </p:nvSpPr>
          <p:spPr>
            <a:xfrm>
              <a:off x="11520835" y="2187006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32C92F08-7FB7-914C-9309-107C9CEF57E1}"/>
                </a:ext>
              </a:extLst>
            </p:cNvPr>
            <p:cNvSpPr/>
            <p:nvPr/>
          </p:nvSpPr>
          <p:spPr>
            <a:xfrm>
              <a:off x="11513471" y="3010384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DAA608CC-7EF3-A04A-B103-EFC999E310F7}"/>
                </a:ext>
              </a:extLst>
            </p:cNvPr>
            <p:cNvSpPr/>
            <p:nvPr/>
          </p:nvSpPr>
          <p:spPr>
            <a:xfrm>
              <a:off x="11513470" y="3351731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507775C7-4A82-9C48-89AE-DAFEC890A382}"/>
                </a:ext>
              </a:extLst>
            </p:cNvPr>
            <p:cNvSpPr txBox="1"/>
            <p:nvPr/>
          </p:nvSpPr>
          <p:spPr>
            <a:xfrm>
              <a:off x="11120073" y="801990"/>
              <a:ext cx="835485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1- Byte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AD2E90DD-3C1D-8C47-92A2-8E92F858505F}"/>
                </a:ext>
              </a:extLst>
            </p:cNvPr>
            <p:cNvSpPr txBox="1"/>
            <p:nvPr/>
          </p:nvSpPr>
          <p:spPr>
            <a:xfrm rot="16200000">
              <a:off x="10168566" y="4561447"/>
              <a:ext cx="1484702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32-bit address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2B50B694-5852-F540-ADB0-A461BEE16AA8}"/>
                </a:ext>
              </a:extLst>
            </p:cNvPr>
            <p:cNvSpPr txBox="1"/>
            <p:nvPr/>
          </p:nvSpPr>
          <p:spPr>
            <a:xfrm>
              <a:off x="10634809" y="240352"/>
              <a:ext cx="1109599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70C0"/>
                  </a:solidFill>
                </a:rPr>
                <a:t>memory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0921D2F-1312-B748-8FCA-E4023E6B430C}"/>
                </a:ext>
              </a:extLst>
            </p:cNvPr>
            <p:cNvSpPr txBox="1"/>
            <p:nvPr/>
          </p:nvSpPr>
          <p:spPr>
            <a:xfrm>
              <a:off x="9841834" y="5944016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0x00000000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E983F877-6FC7-2644-889B-FD6DA04DFCC2}"/>
                </a:ext>
              </a:extLst>
            </p:cNvPr>
            <p:cNvSpPr txBox="1"/>
            <p:nvPr/>
          </p:nvSpPr>
          <p:spPr>
            <a:xfrm>
              <a:off x="9900835" y="1149317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0xFFFFFFFF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8A8145E2-F74E-DA4B-8FBD-F64B52A22600}"/>
                </a:ext>
              </a:extLst>
            </p:cNvPr>
            <p:cNvSpPr txBox="1"/>
            <p:nvPr/>
          </p:nvSpPr>
          <p:spPr>
            <a:xfrm>
              <a:off x="10068502" y="6276523"/>
              <a:ext cx="19976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rgbClr val="FF0000"/>
                  </a:solidFill>
                </a:rPr>
                <a:t>Capacity:4 </a:t>
              </a:r>
              <a:r>
                <a:rPr lang="en-US" sz="1600" b="1" dirty="0" err="1">
                  <a:solidFill>
                    <a:srgbClr val="FF0000"/>
                  </a:solidFill>
                </a:rPr>
                <a:t>GBytes</a:t>
              </a:r>
              <a:endParaRPr 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E7064C8-09C3-1E11-C448-9D8C541446B7}"/>
                </a:ext>
              </a:extLst>
            </p:cNvPr>
            <p:cNvSpPr/>
            <p:nvPr/>
          </p:nvSpPr>
          <p:spPr>
            <a:xfrm>
              <a:off x="11505300" y="2573587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9A45FBD1-D804-26CB-E00C-723B55CFA0F7}"/>
              </a:ext>
            </a:extLst>
          </p:cNvPr>
          <p:cNvSpPr/>
          <p:nvPr/>
        </p:nvSpPr>
        <p:spPr>
          <a:xfrm>
            <a:off x="307199" y="2871933"/>
            <a:ext cx="2362200" cy="1166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Arithmetic &amp; Logic Unit (ALU)</a:t>
            </a:r>
          </a:p>
        </p:txBody>
      </p:sp>
      <p:sp>
        <p:nvSpPr>
          <p:cNvPr id="67" name="Down Arrow 66">
            <a:extLst>
              <a:ext uri="{FF2B5EF4-FFF2-40B4-BE49-F238E27FC236}">
                <a16:creationId xmlns:a16="http://schemas.microsoft.com/office/drawing/2014/main" id="{4D9036CE-3BFD-3104-98A3-3B4A528D297F}"/>
              </a:ext>
            </a:extLst>
          </p:cNvPr>
          <p:cNvSpPr/>
          <p:nvPr/>
        </p:nvSpPr>
        <p:spPr>
          <a:xfrm rot="5400000">
            <a:off x="3358721" y="2419469"/>
            <a:ext cx="230156" cy="1504548"/>
          </a:xfrm>
          <a:prstGeom prst="downArrow">
            <a:avLst/>
          </a:prstGeom>
          <a:solidFill>
            <a:srgbClr val="F3744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37440"/>
              </a:solidFill>
            </a:endParaRPr>
          </a:p>
        </p:txBody>
      </p:sp>
      <p:sp>
        <p:nvSpPr>
          <p:cNvPr id="68" name="Down Arrow 67">
            <a:extLst>
              <a:ext uri="{FF2B5EF4-FFF2-40B4-BE49-F238E27FC236}">
                <a16:creationId xmlns:a16="http://schemas.microsoft.com/office/drawing/2014/main" id="{B7DE2C1A-733D-2F0C-7232-BD45EA79C415}"/>
              </a:ext>
            </a:extLst>
          </p:cNvPr>
          <p:cNvSpPr/>
          <p:nvPr/>
        </p:nvSpPr>
        <p:spPr>
          <a:xfrm rot="16200000">
            <a:off x="3341651" y="2982693"/>
            <a:ext cx="230154" cy="1504550"/>
          </a:xfrm>
          <a:prstGeom prst="downArrow">
            <a:avLst/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C895B"/>
              </a:solidFill>
            </a:endParaRPr>
          </a:p>
        </p:txBody>
      </p:sp>
      <p:sp>
        <p:nvSpPr>
          <p:cNvPr id="69" name="Down Arrow 68">
            <a:extLst>
              <a:ext uri="{FF2B5EF4-FFF2-40B4-BE49-F238E27FC236}">
                <a16:creationId xmlns:a16="http://schemas.microsoft.com/office/drawing/2014/main" id="{BC4152D7-BEFD-37AE-BF03-C4F1F1263F38}"/>
              </a:ext>
            </a:extLst>
          </p:cNvPr>
          <p:cNvSpPr/>
          <p:nvPr/>
        </p:nvSpPr>
        <p:spPr>
          <a:xfrm rot="5400000">
            <a:off x="8103866" y="1399933"/>
            <a:ext cx="242953" cy="2986072"/>
          </a:xfrm>
          <a:prstGeom prst="downArrow">
            <a:avLst/>
          </a:prstGeom>
          <a:solidFill>
            <a:srgbClr val="F3744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Down Arrow 69">
            <a:extLst>
              <a:ext uri="{FF2B5EF4-FFF2-40B4-BE49-F238E27FC236}">
                <a16:creationId xmlns:a16="http://schemas.microsoft.com/office/drawing/2014/main" id="{72E07DC3-429F-13FC-D2F0-68DEF6420D2F}"/>
              </a:ext>
            </a:extLst>
          </p:cNvPr>
          <p:cNvSpPr/>
          <p:nvPr/>
        </p:nvSpPr>
        <p:spPr>
          <a:xfrm rot="16200000">
            <a:off x="8086124" y="2824292"/>
            <a:ext cx="242950" cy="2986069"/>
          </a:xfrm>
          <a:prstGeom prst="downArrow">
            <a:avLst/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FA9BFFC-EDA7-F2B4-E44B-BCAD14A2183D}"/>
              </a:ext>
            </a:extLst>
          </p:cNvPr>
          <p:cNvSpPr txBox="1"/>
          <p:nvPr/>
        </p:nvSpPr>
        <p:spPr>
          <a:xfrm>
            <a:off x="860445" y="1201263"/>
            <a:ext cx="2799252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All computations (add, subtract, etc.) are performed in the ALU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16825EC-919F-CC2D-7AE3-1D8E84885A78}"/>
              </a:ext>
            </a:extLst>
          </p:cNvPr>
          <p:cNvSpPr txBox="1"/>
          <p:nvPr/>
        </p:nvSpPr>
        <p:spPr>
          <a:xfrm>
            <a:off x="543964" y="4787098"/>
            <a:ext cx="3178915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Instruction </a:t>
            </a:r>
            <a:r>
              <a:rPr lang="en-US" sz="2400" dirty="0">
                <a:solidFill>
                  <a:srgbClr val="0070C0"/>
                </a:solidFill>
              </a:rPr>
              <a:t>operands and results </a:t>
            </a:r>
            <a:r>
              <a:rPr lang="en-US" sz="2400" dirty="0">
                <a:solidFill>
                  <a:schemeClr val="accent2"/>
                </a:solidFill>
              </a:rPr>
              <a:t>are </a:t>
            </a:r>
            <a:r>
              <a:rPr lang="en-US" sz="2400" b="1" dirty="0">
                <a:solidFill>
                  <a:srgbClr val="0070C0"/>
                </a:solidFill>
              </a:rPr>
              <a:t>only in registers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F49BAC0-2BE7-EEB1-5D24-5D33752200DF}"/>
              </a:ext>
            </a:extLst>
          </p:cNvPr>
          <p:cNvSpPr txBox="1"/>
          <p:nvPr/>
        </p:nvSpPr>
        <p:spPr>
          <a:xfrm>
            <a:off x="7103782" y="934425"/>
            <a:ext cx="2205183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37440"/>
                </a:solidFill>
              </a:rPr>
              <a:t>Load:</a:t>
            </a:r>
          </a:p>
          <a:p>
            <a:pPr algn="ctr"/>
            <a:r>
              <a:rPr lang="en-US" b="1" dirty="0">
                <a:solidFill>
                  <a:srgbClr val="F37440"/>
                </a:solidFill>
              </a:rPr>
              <a:t> (also called a Fill)</a:t>
            </a:r>
          </a:p>
          <a:p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Copy the contents of a variable from memory into a register.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3E8EB79-6FE0-55D6-D817-65C9EC949CCB}"/>
              </a:ext>
            </a:extLst>
          </p:cNvPr>
          <p:cNvSpPr txBox="1"/>
          <p:nvPr/>
        </p:nvSpPr>
        <p:spPr>
          <a:xfrm>
            <a:off x="7094693" y="4494926"/>
            <a:ext cx="2296735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2C895B"/>
                </a:solidFill>
              </a:rPr>
              <a:t>Store: </a:t>
            </a:r>
          </a:p>
          <a:p>
            <a:pPr algn="ctr"/>
            <a:r>
              <a:rPr lang="en-US" b="1" dirty="0">
                <a:solidFill>
                  <a:srgbClr val="2C895B"/>
                </a:solidFill>
              </a:rPr>
              <a:t>(also called a Spill) </a:t>
            </a:r>
          </a:p>
          <a:p>
            <a:r>
              <a:rPr lang="en-US" dirty="0">
                <a:solidFill>
                  <a:schemeClr val="accent2"/>
                </a:solidFill>
              </a:rPr>
              <a:t>Copy the contents of a register back into a variable in memory.</a:t>
            </a:r>
          </a:p>
        </p:txBody>
      </p:sp>
    </p:spTree>
    <p:extLst>
      <p:ext uri="{BB962C8B-B14F-4D97-AF65-F5344CB8AC3E}">
        <p14:creationId xmlns:p14="http://schemas.microsoft.com/office/powerpoint/2010/main" val="1888224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67" grpId="0" animBg="1"/>
      <p:bldP spid="68" grpId="0" animBg="1"/>
      <p:bldP spid="69" grpId="0" animBg="1"/>
      <p:bldP spid="70" grpId="0" animBg="1"/>
      <p:bldP spid="73" grpId="0" animBg="1"/>
      <p:bldP spid="74" grpId="0" animBg="1"/>
      <p:bldP spid="7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49" y="112735"/>
            <a:ext cx="8969191" cy="445308"/>
          </a:xfrm>
        </p:spPr>
        <p:txBody>
          <a:bodyPr/>
          <a:lstStyle/>
          <a:p>
            <a:r>
              <a:rPr lang="en-US" dirty="0"/>
              <a:t>Load/Store Concept: Load Operation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6981953" y="500880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6460656" y="1256944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6981953" y="476393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0x1004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6981953" y="451907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6981953" y="427421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0x4321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6981953" y="402935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6981953" y="378449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6981953" y="353962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6981953" y="329476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6981953" y="304990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6981953" y="280504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6981953" y="256018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6981953" y="231531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6981953" y="207045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6981953" y="182559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6981953" y="158073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6981953" y="133587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2C23B818-6D12-E048-A6F0-13595ECF26B0}"/>
              </a:ext>
            </a:extLst>
          </p:cNvPr>
          <p:cNvSpPr/>
          <p:nvPr/>
        </p:nvSpPr>
        <p:spPr>
          <a:xfrm>
            <a:off x="10240139" y="597735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5E46774-637A-BC43-880A-F2EB650D9C82}"/>
              </a:ext>
            </a:extLst>
          </p:cNvPr>
          <p:cNvSpPr/>
          <p:nvPr/>
        </p:nvSpPr>
        <p:spPr>
          <a:xfrm>
            <a:off x="10240139" y="572866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9F3A005-B3A0-9B47-A4FF-E2E37C0D73F7}"/>
              </a:ext>
            </a:extLst>
          </p:cNvPr>
          <p:cNvSpPr/>
          <p:nvPr/>
        </p:nvSpPr>
        <p:spPr>
          <a:xfrm>
            <a:off x="10240139" y="547998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B9EA7815-5ED9-7245-A8E6-93C522984CB6}"/>
              </a:ext>
            </a:extLst>
          </p:cNvPr>
          <p:cNvSpPr/>
          <p:nvPr/>
        </p:nvSpPr>
        <p:spPr>
          <a:xfrm>
            <a:off x="10240139" y="523130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ABAB0F8-C98C-014A-8384-223A02B1D893}"/>
              </a:ext>
            </a:extLst>
          </p:cNvPr>
          <p:cNvSpPr/>
          <p:nvPr/>
        </p:nvSpPr>
        <p:spPr>
          <a:xfrm>
            <a:off x="10240139" y="498261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EB38631C-49D2-4049-B444-86B9FC26A5BA}"/>
              </a:ext>
            </a:extLst>
          </p:cNvPr>
          <p:cNvSpPr/>
          <p:nvPr/>
        </p:nvSpPr>
        <p:spPr>
          <a:xfrm>
            <a:off x="10240139" y="473393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A27CE403-2C6F-9845-92A1-3ECB22172E53}"/>
              </a:ext>
            </a:extLst>
          </p:cNvPr>
          <p:cNvSpPr/>
          <p:nvPr/>
        </p:nvSpPr>
        <p:spPr>
          <a:xfrm>
            <a:off x="10240139" y="4485253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0x2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6DD5D81-D1E4-E542-9076-1AF2DE6131B4}"/>
              </a:ext>
            </a:extLst>
          </p:cNvPr>
          <p:cNvSpPr/>
          <p:nvPr/>
        </p:nvSpPr>
        <p:spPr>
          <a:xfrm>
            <a:off x="10240139" y="423656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0x3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D5C827F-CD3C-8E49-8827-10DBD57475E7}"/>
              </a:ext>
            </a:extLst>
          </p:cNvPr>
          <p:cNvSpPr/>
          <p:nvPr/>
        </p:nvSpPr>
        <p:spPr>
          <a:xfrm>
            <a:off x="10240139" y="398788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2C92F08-7FB7-914C-9309-107C9CEF57E1}"/>
              </a:ext>
            </a:extLst>
          </p:cNvPr>
          <p:cNvSpPr/>
          <p:nvPr/>
        </p:nvSpPr>
        <p:spPr>
          <a:xfrm>
            <a:off x="10508074" y="94708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DAA608CC-7EF3-A04A-B103-EFC999E310F7}"/>
              </a:ext>
            </a:extLst>
          </p:cNvPr>
          <p:cNvSpPr/>
          <p:nvPr/>
        </p:nvSpPr>
        <p:spPr>
          <a:xfrm>
            <a:off x="10490034" y="627553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B50B694-5852-F540-ADB0-A461BEE16AA8}"/>
              </a:ext>
            </a:extLst>
          </p:cNvPr>
          <p:cNvSpPr txBox="1"/>
          <p:nvPr/>
        </p:nvSpPr>
        <p:spPr>
          <a:xfrm>
            <a:off x="9545838" y="183604"/>
            <a:ext cx="2121093" cy="400110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External memory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921D2F-1312-B748-8FCA-E4023E6B430C}"/>
              </a:ext>
            </a:extLst>
          </p:cNvPr>
          <p:cNvSpPr txBox="1"/>
          <p:nvPr/>
        </p:nvSpPr>
        <p:spPr>
          <a:xfrm>
            <a:off x="10872296" y="568558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347838F-D585-9CD7-65A0-465DFCF4ECBE}"/>
              </a:ext>
            </a:extLst>
          </p:cNvPr>
          <p:cNvSpPr/>
          <p:nvPr/>
        </p:nvSpPr>
        <p:spPr>
          <a:xfrm>
            <a:off x="10240139" y="271918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5758B18-D31F-9476-224C-1D1484EBE751}"/>
              </a:ext>
            </a:extLst>
          </p:cNvPr>
          <p:cNvSpPr/>
          <p:nvPr/>
        </p:nvSpPr>
        <p:spPr>
          <a:xfrm>
            <a:off x="10240139" y="247050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281A3DA-EADB-77DA-C818-56478C4D7CD9}"/>
              </a:ext>
            </a:extLst>
          </p:cNvPr>
          <p:cNvSpPr/>
          <p:nvPr/>
        </p:nvSpPr>
        <p:spPr>
          <a:xfrm>
            <a:off x="10240139" y="222182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078CBAD-8AE6-6D47-3A93-6C5B3CCE8A36}"/>
              </a:ext>
            </a:extLst>
          </p:cNvPr>
          <p:cNvSpPr/>
          <p:nvPr/>
        </p:nvSpPr>
        <p:spPr>
          <a:xfrm>
            <a:off x="10240139" y="197313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DCDD5E3-11DB-10BA-31A8-C6BB81276F98}"/>
              </a:ext>
            </a:extLst>
          </p:cNvPr>
          <p:cNvSpPr/>
          <p:nvPr/>
        </p:nvSpPr>
        <p:spPr>
          <a:xfrm>
            <a:off x="10240139" y="172445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7CFF47C-8471-60BC-CBC9-5427160F0403}"/>
              </a:ext>
            </a:extLst>
          </p:cNvPr>
          <p:cNvSpPr/>
          <p:nvPr/>
        </p:nvSpPr>
        <p:spPr>
          <a:xfrm>
            <a:off x="10240139" y="147577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7E87E1C-AC97-C43F-275B-CEC4B8A2B2D2}"/>
              </a:ext>
            </a:extLst>
          </p:cNvPr>
          <p:cNvSpPr/>
          <p:nvPr/>
        </p:nvSpPr>
        <p:spPr>
          <a:xfrm>
            <a:off x="10240139" y="122708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14D1FA84-82C9-5FDC-FB0C-E5EDAB339FD6}"/>
              </a:ext>
            </a:extLst>
          </p:cNvPr>
          <p:cNvSpPr/>
          <p:nvPr/>
        </p:nvSpPr>
        <p:spPr>
          <a:xfrm>
            <a:off x="10526114" y="6583581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28B280C-3141-289A-3FA7-E04E5D7E6208}"/>
              </a:ext>
            </a:extLst>
          </p:cNvPr>
          <p:cNvSpPr/>
          <p:nvPr/>
        </p:nvSpPr>
        <p:spPr>
          <a:xfrm>
            <a:off x="10508074" y="626404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69034A5-808A-33B7-6ECB-3C31E5BC22A4}"/>
              </a:ext>
            </a:extLst>
          </p:cNvPr>
          <p:cNvSpPr txBox="1"/>
          <p:nvPr/>
        </p:nvSpPr>
        <p:spPr>
          <a:xfrm>
            <a:off x="10872296" y="464491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0x00001004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FA8121A-F9A7-07AD-7345-7F819D2D02DA}"/>
              </a:ext>
            </a:extLst>
          </p:cNvPr>
          <p:cNvSpPr txBox="1"/>
          <p:nvPr/>
        </p:nvSpPr>
        <p:spPr>
          <a:xfrm>
            <a:off x="10872296" y="365857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0x00001008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C88D548-BFCD-A606-D416-C6797E767051}"/>
              </a:ext>
            </a:extLst>
          </p:cNvPr>
          <p:cNvSpPr txBox="1"/>
          <p:nvPr/>
        </p:nvSpPr>
        <p:spPr>
          <a:xfrm>
            <a:off x="10872296" y="266293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0x0000100c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21BA3BF-1232-D457-BB9E-DFBFBB0EE88A}"/>
              </a:ext>
            </a:extLst>
          </p:cNvPr>
          <p:cNvSpPr txBox="1"/>
          <p:nvPr/>
        </p:nvSpPr>
        <p:spPr>
          <a:xfrm>
            <a:off x="10872296" y="1668201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3C3EB4-2C5E-34F8-3B18-A552C487AB46}"/>
              </a:ext>
            </a:extLst>
          </p:cNvPr>
          <p:cNvSpPr txBox="1"/>
          <p:nvPr/>
        </p:nvSpPr>
        <p:spPr>
          <a:xfrm>
            <a:off x="149135" y="2454031"/>
            <a:ext cx="6389891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load store concept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r3;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*r1;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&amp;x;         // r1 contains x's address</a:t>
            </a:r>
          </a:p>
          <a:p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= *(r1);      // read memory , load register 3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4A4CA26-4538-256C-0409-34BBF00B4FAB}"/>
              </a:ext>
            </a:extLst>
          </p:cNvPr>
          <p:cNvCxnSpPr>
            <a:cxnSpLocks/>
            <a:endCxn id="81" idx="3"/>
          </p:cNvCxnSpPr>
          <p:nvPr/>
        </p:nvCxnSpPr>
        <p:spPr>
          <a:xfrm flipH="1" flipV="1">
            <a:off x="8116161" y="4387623"/>
            <a:ext cx="1804283" cy="36142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Left Brace 131">
            <a:extLst>
              <a:ext uri="{FF2B5EF4-FFF2-40B4-BE49-F238E27FC236}">
                <a16:creationId xmlns:a16="http://schemas.microsoft.com/office/drawing/2014/main" id="{3DF6CDDF-C6D9-1E68-F55C-235DBD8ABC81}"/>
              </a:ext>
            </a:extLst>
          </p:cNvPr>
          <p:cNvSpPr/>
          <p:nvPr/>
        </p:nvSpPr>
        <p:spPr>
          <a:xfrm>
            <a:off x="9920444" y="3987886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365E7DD-2180-C294-8DD5-FC33BF24A882}"/>
              </a:ext>
            </a:extLst>
          </p:cNvPr>
          <p:cNvSpPr txBox="1"/>
          <p:nvPr/>
        </p:nvSpPr>
        <p:spPr>
          <a:xfrm>
            <a:off x="9459456" y="4653865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x[0]</a:t>
            </a:r>
          </a:p>
        </p:txBody>
      </p:sp>
      <p:sp>
        <p:nvSpPr>
          <p:cNvPr id="134" name="Left Brace 133">
            <a:extLst>
              <a:ext uri="{FF2B5EF4-FFF2-40B4-BE49-F238E27FC236}">
                <a16:creationId xmlns:a16="http://schemas.microsoft.com/office/drawing/2014/main" id="{01E8B304-50AD-9373-B508-8A55C16DCC7E}"/>
              </a:ext>
            </a:extLst>
          </p:cNvPr>
          <p:cNvSpPr/>
          <p:nvPr/>
        </p:nvSpPr>
        <p:spPr>
          <a:xfrm>
            <a:off x="9961965" y="2997562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187A68-26D2-A511-BC60-500BE97E5B63}"/>
              </a:ext>
            </a:extLst>
          </p:cNvPr>
          <p:cNvSpPr txBox="1"/>
          <p:nvPr/>
        </p:nvSpPr>
        <p:spPr>
          <a:xfrm>
            <a:off x="9503798" y="3619631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x[1]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D5D7EFE3-C779-39F4-8866-F214C28A4DBE}"/>
              </a:ext>
            </a:extLst>
          </p:cNvPr>
          <p:cNvSpPr/>
          <p:nvPr/>
        </p:nvSpPr>
        <p:spPr>
          <a:xfrm>
            <a:off x="10241292" y="372334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CB5802FD-27C8-5EB8-CF98-696F36664660}"/>
              </a:ext>
            </a:extLst>
          </p:cNvPr>
          <p:cNvSpPr/>
          <p:nvPr/>
        </p:nvSpPr>
        <p:spPr>
          <a:xfrm>
            <a:off x="10241292" y="347466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26E7B287-1ECC-E347-7978-12B98AA95545}"/>
              </a:ext>
            </a:extLst>
          </p:cNvPr>
          <p:cNvSpPr/>
          <p:nvPr/>
        </p:nvSpPr>
        <p:spPr>
          <a:xfrm>
            <a:off x="10241292" y="322597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2D8805B0-87AD-0A3D-F45D-C7AD888C2A65}"/>
              </a:ext>
            </a:extLst>
          </p:cNvPr>
          <p:cNvSpPr/>
          <p:nvPr/>
        </p:nvSpPr>
        <p:spPr>
          <a:xfrm>
            <a:off x="10241292" y="297729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98D994F-6BE7-04E3-50C2-6A8CD08EC8AE}"/>
              </a:ext>
            </a:extLst>
          </p:cNvPr>
          <p:cNvCxnSpPr>
            <a:cxnSpLocks/>
            <a:stCxn id="79" idx="3"/>
            <a:endCxn id="133" idx="1"/>
          </p:cNvCxnSpPr>
          <p:nvPr/>
        </p:nvCxnSpPr>
        <p:spPr>
          <a:xfrm flipV="1">
            <a:off x="8116161" y="4853920"/>
            <a:ext cx="1343295" cy="23427"/>
          </a:xfrm>
          <a:prstGeom prst="straightConnector1">
            <a:avLst/>
          </a:prstGeom>
          <a:ln w="25400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C52E438-EC99-9CF0-9DF4-6A3FCF57066F}"/>
              </a:ext>
            </a:extLst>
          </p:cNvPr>
          <p:cNvSpPr txBox="1"/>
          <p:nvPr/>
        </p:nvSpPr>
        <p:spPr>
          <a:xfrm>
            <a:off x="8325248" y="4900956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C895B"/>
                </a:solidFill>
              </a:rPr>
              <a:t>points at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79DA7C1-17FC-B6C6-76B0-4D42BF506223}"/>
              </a:ext>
            </a:extLst>
          </p:cNvPr>
          <p:cNvSpPr txBox="1"/>
          <p:nvPr/>
        </p:nvSpPr>
        <p:spPr>
          <a:xfrm>
            <a:off x="8168119" y="3994639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reads memory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002D04-85FE-2985-C6CE-50E036D9DEB6}"/>
              </a:ext>
            </a:extLst>
          </p:cNvPr>
          <p:cNvSpPr txBox="1"/>
          <p:nvPr/>
        </p:nvSpPr>
        <p:spPr>
          <a:xfrm>
            <a:off x="1098967" y="1136733"/>
            <a:ext cx="3711272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 = {0x4321, 0x0};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x[1] = x[0];</a:t>
            </a:r>
          </a:p>
        </p:txBody>
      </p:sp>
    </p:spTree>
    <p:extLst>
      <p:ext uri="{BB962C8B-B14F-4D97-AF65-F5344CB8AC3E}">
        <p14:creationId xmlns:p14="http://schemas.microsoft.com/office/powerpoint/2010/main" val="118569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49" y="112735"/>
            <a:ext cx="8969191" cy="445308"/>
          </a:xfrm>
        </p:spPr>
        <p:txBody>
          <a:bodyPr/>
          <a:lstStyle/>
          <a:p>
            <a:r>
              <a:rPr lang="en-US" dirty="0"/>
              <a:t>Load/Store Concept: Store Operation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6981953" y="500880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6460656" y="1256944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6981953" y="476393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0x1004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6981953" y="451907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6981953" y="427421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0x4321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6981953" y="402935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6981953" y="378449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6981953" y="353962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6981953" y="329476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6981953" y="304990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6981953" y="280504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6981953" y="256018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6981953" y="231531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6981953" y="207045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6981953" y="182559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6981953" y="158073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6981953" y="133587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2C23B818-6D12-E048-A6F0-13595ECF26B0}"/>
              </a:ext>
            </a:extLst>
          </p:cNvPr>
          <p:cNvSpPr/>
          <p:nvPr/>
        </p:nvSpPr>
        <p:spPr>
          <a:xfrm>
            <a:off x="10240139" y="597735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5E46774-637A-BC43-880A-F2EB650D9C82}"/>
              </a:ext>
            </a:extLst>
          </p:cNvPr>
          <p:cNvSpPr/>
          <p:nvPr/>
        </p:nvSpPr>
        <p:spPr>
          <a:xfrm>
            <a:off x="10240139" y="572866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9F3A005-B3A0-9B47-A4FF-E2E37C0D73F7}"/>
              </a:ext>
            </a:extLst>
          </p:cNvPr>
          <p:cNvSpPr/>
          <p:nvPr/>
        </p:nvSpPr>
        <p:spPr>
          <a:xfrm>
            <a:off x="10240139" y="547998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B9EA7815-5ED9-7245-A8E6-93C522984CB6}"/>
              </a:ext>
            </a:extLst>
          </p:cNvPr>
          <p:cNvSpPr/>
          <p:nvPr/>
        </p:nvSpPr>
        <p:spPr>
          <a:xfrm>
            <a:off x="10240139" y="523130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ABAB0F8-C98C-014A-8384-223A02B1D893}"/>
              </a:ext>
            </a:extLst>
          </p:cNvPr>
          <p:cNvSpPr/>
          <p:nvPr/>
        </p:nvSpPr>
        <p:spPr>
          <a:xfrm>
            <a:off x="10240139" y="498261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EB38631C-49D2-4049-B444-86B9FC26A5BA}"/>
              </a:ext>
            </a:extLst>
          </p:cNvPr>
          <p:cNvSpPr/>
          <p:nvPr/>
        </p:nvSpPr>
        <p:spPr>
          <a:xfrm>
            <a:off x="10240139" y="473393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A27CE403-2C6F-9845-92A1-3ECB22172E53}"/>
              </a:ext>
            </a:extLst>
          </p:cNvPr>
          <p:cNvSpPr/>
          <p:nvPr/>
        </p:nvSpPr>
        <p:spPr>
          <a:xfrm>
            <a:off x="10240139" y="4485253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0x2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6DD5D81-D1E4-E542-9076-1AF2DE6131B4}"/>
              </a:ext>
            </a:extLst>
          </p:cNvPr>
          <p:cNvSpPr/>
          <p:nvPr/>
        </p:nvSpPr>
        <p:spPr>
          <a:xfrm>
            <a:off x="10240139" y="423656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0x3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D5C827F-CD3C-8E49-8827-10DBD57475E7}"/>
              </a:ext>
            </a:extLst>
          </p:cNvPr>
          <p:cNvSpPr/>
          <p:nvPr/>
        </p:nvSpPr>
        <p:spPr>
          <a:xfrm>
            <a:off x="10240139" y="398788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2C92F08-7FB7-914C-9309-107C9CEF57E1}"/>
              </a:ext>
            </a:extLst>
          </p:cNvPr>
          <p:cNvSpPr/>
          <p:nvPr/>
        </p:nvSpPr>
        <p:spPr>
          <a:xfrm>
            <a:off x="10508074" y="94708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DAA608CC-7EF3-A04A-B103-EFC999E310F7}"/>
              </a:ext>
            </a:extLst>
          </p:cNvPr>
          <p:cNvSpPr/>
          <p:nvPr/>
        </p:nvSpPr>
        <p:spPr>
          <a:xfrm>
            <a:off x="10490034" y="627553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B50B694-5852-F540-ADB0-A461BEE16AA8}"/>
              </a:ext>
            </a:extLst>
          </p:cNvPr>
          <p:cNvSpPr txBox="1"/>
          <p:nvPr/>
        </p:nvSpPr>
        <p:spPr>
          <a:xfrm>
            <a:off x="9545838" y="183604"/>
            <a:ext cx="2121093" cy="400110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External memory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921D2F-1312-B748-8FCA-E4023E6B430C}"/>
              </a:ext>
            </a:extLst>
          </p:cNvPr>
          <p:cNvSpPr txBox="1"/>
          <p:nvPr/>
        </p:nvSpPr>
        <p:spPr>
          <a:xfrm>
            <a:off x="10872296" y="568558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347838F-D585-9CD7-65A0-465DFCF4ECBE}"/>
              </a:ext>
            </a:extLst>
          </p:cNvPr>
          <p:cNvSpPr/>
          <p:nvPr/>
        </p:nvSpPr>
        <p:spPr>
          <a:xfrm>
            <a:off x="10240139" y="271918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5758B18-D31F-9476-224C-1D1484EBE751}"/>
              </a:ext>
            </a:extLst>
          </p:cNvPr>
          <p:cNvSpPr/>
          <p:nvPr/>
        </p:nvSpPr>
        <p:spPr>
          <a:xfrm>
            <a:off x="10240139" y="247050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281A3DA-EADB-77DA-C818-56478C4D7CD9}"/>
              </a:ext>
            </a:extLst>
          </p:cNvPr>
          <p:cNvSpPr/>
          <p:nvPr/>
        </p:nvSpPr>
        <p:spPr>
          <a:xfrm>
            <a:off x="10240139" y="222182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078CBAD-8AE6-6D47-3A93-6C5B3CCE8A36}"/>
              </a:ext>
            </a:extLst>
          </p:cNvPr>
          <p:cNvSpPr/>
          <p:nvPr/>
        </p:nvSpPr>
        <p:spPr>
          <a:xfrm>
            <a:off x="10240139" y="197313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DCDD5E3-11DB-10BA-31A8-C6BB81276F98}"/>
              </a:ext>
            </a:extLst>
          </p:cNvPr>
          <p:cNvSpPr/>
          <p:nvPr/>
        </p:nvSpPr>
        <p:spPr>
          <a:xfrm>
            <a:off x="10240139" y="172445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7CFF47C-8471-60BC-CBC9-5427160F0403}"/>
              </a:ext>
            </a:extLst>
          </p:cNvPr>
          <p:cNvSpPr/>
          <p:nvPr/>
        </p:nvSpPr>
        <p:spPr>
          <a:xfrm>
            <a:off x="10240139" y="147577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7E87E1C-AC97-C43F-275B-CEC4B8A2B2D2}"/>
              </a:ext>
            </a:extLst>
          </p:cNvPr>
          <p:cNvSpPr/>
          <p:nvPr/>
        </p:nvSpPr>
        <p:spPr>
          <a:xfrm>
            <a:off x="10240139" y="122708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14D1FA84-82C9-5FDC-FB0C-E5EDAB339FD6}"/>
              </a:ext>
            </a:extLst>
          </p:cNvPr>
          <p:cNvSpPr/>
          <p:nvPr/>
        </p:nvSpPr>
        <p:spPr>
          <a:xfrm>
            <a:off x="10526114" y="6583581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28B280C-3141-289A-3FA7-E04E5D7E6208}"/>
              </a:ext>
            </a:extLst>
          </p:cNvPr>
          <p:cNvSpPr/>
          <p:nvPr/>
        </p:nvSpPr>
        <p:spPr>
          <a:xfrm>
            <a:off x="10508074" y="626404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69034A5-808A-33B7-6ECB-3C31E5BC22A4}"/>
              </a:ext>
            </a:extLst>
          </p:cNvPr>
          <p:cNvSpPr txBox="1"/>
          <p:nvPr/>
        </p:nvSpPr>
        <p:spPr>
          <a:xfrm>
            <a:off x="10872296" y="464491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0x00001004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FA8121A-F9A7-07AD-7345-7F819D2D02DA}"/>
              </a:ext>
            </a:extLst>
          </p:cNvPr>
          <p:cNvSpPr txBox="1"/>
          <p:nvPr/>
        </p:nvSpPr>
        <p:spPr>
          <a:xfrm>
            <a:off x="10872296" y="365857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0x00001008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C88D548-BFCD-A606-D416-C6797E767051}"/>
              </a:ext>
            </a:extLst>
          </p:cNvPr>
          <p:cNvSpPr txBox="1"/>
          <p:nvPr/>
        </p:nvSpPr>
        <p:spPr>
          <a:xfrm>
            <a:off x="10872296" y="266293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0x0000100c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21BA3BF-1232-D457-BB9E-DFBFBB0EE88A}"/>
              </a:ext>
            </a:extLst>
          </p:cNvPr>
          <p:cNvSpPr txBox="1"/>
          <p:nvPr/>
        </p:nvSpPr>
        <p:spPr>
          <a:xfrm>
            <a:off x="10872296" y="1668201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0x00001010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4A4CA26-4538-256C-0409-34BBF00B4FAB}"/>
              </a:ext>
            </a:extLst>
          </p:cNvPr>
          <p:cNvCxnSpPr>
            <a:cxnSpLocks/>
            <a:stCxn id="81" idx="3"/>
          </p:cNvCxnSpPr>
          <p:nvPr/>
        </p:nvCxnSpPr>
        <p:spPr>
          <a:xfrm flipV="1">
            <a:off x="8116161" y="3417975"/>
            <a:ext cx="1845804" cy="969648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Left Brace 131">
            <a:extLst>
              <a:ext uri="{FF2B5EF4-FFF2-40B4-BE49-F238E27FC236}">
                <a16:creationId xmlns:a16="http://schemas.microsoft.com/office/drawing/2014/main" id="{3DF6CDDF-C6D9-1E68-F55C-235DBD8ABC81}"/>
              </a:ext>
            </a:extLst>
          </p:cNvPr>
          <p:cNvSpPr/>
          <p:nvPr/>
        </p:nvSpPr>
        <p:spPr>
          <a:xfrm>
            <a:off x="9920444" y="3987886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365E7DD-2180-C294-8DD5-FC33BF24A882}"/>
              </a:ext>
            </a:extLst>
          </p:cNvPr>
          <p:cNvSpPr txBox="1"/>
          <p:nvPr/>
        </p:nvSpPr>
        <p:spPr>
          <a:xfrm>
            <a:off x="9459456" y="4653865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x[0]</a:t>
            </a:r>
          </a:p>
        </p:txBody>
      </p:sp>
      <p:sp>
        <p:nvSpPr>
          <p:cNvPr id="134" name="Left Brace 133">
            <a:extLst>
              <a:ext uri="{FF2B5EF4-FFF2-40B4-BE49-F238E27FC236}">
                <a16:creationId xmlns:a16="http://schemas.microsoft.com/office/drawing/2014/main" id="{01E8B304-50AD-9373-B508-8A55C16DCC7E}"/>
              </a:ext>
            </a:extLst>
          </p:cNvPr>
          <p:cNvSpPr/>
          <p:nvPr/>
        </p:nvSpPr>
        <p:spPr>
          <a:xfrm>
            <a:off x="9961965" y="2997562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187A68-26D2-A511-BC60-500BE97E5B63}"/>
              </a:ext>
            </a:extLst>
          </p:cNvPr>
          <p:cNvSpPr txBox="1"/>
          <p:nvPr/>
        </p:nvSpPr>
        <p:spPr>
          <a:xfrm>
            <a:off x="9503798" y="3619631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x[1]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D5D7EFE3-C779-39F4-8866-F214C28A4DBE}"/>
              </a:ext>
            </a:extLst>
          </p:cNvPr>
          <p:cNvSpPr/>
          <p:nvPr/>
        </p:nvSpPr>
        <p:spPr>
          <a:xfrm>
            <a:off x="10241292" y="372334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CB5802FD-27C8-5EB8-CF98-696F36664660}"/>
              </a:ext>
            </a:extLst>
          </p:cNvPr>
          <p:cNvSpPr/>
          <p:nvPr/>
        </p:nvSpPr>
        <p:spPr>
          <a:xfrm>
            <a:off x="10241292" y="347466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26E7B287-1ECC-E347-7978-12B98AA95545}"/>
              </a:ext>
            </a:extLst>
          </p:cNvPr>
          <p:cNvSpPr/>
          <p:nvPr/>
        </p:nvSpPr>
        <p:spPr>
          <a:xfrm>
            <a:off x="10241292" y="322597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2D8805B0-87AD-0A3D-F45D-C7AD888C2A65}"/>
              </a:ext>
            </a:extLst>
          </p:cNvPr>
          <p:cNvSpPr/>
          <p:nvPr/>
        </p:nvSpPr>
        <p:spPr>
          <a:xfrm>
            <a:off x="10241292" y="297729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98D994F-6BE7-04E3-50C2-6A8CD08EC8AE}"/>
              </a:ext>
            </a:extLst>
          </p:cNvPr>
          <p:cNvCxnSpPr>
            <a:cxnSpLocks/>
            <a:stCxn id="79" idx="3"/>
          </p:cNvCxnSpPr>
          <p:nvPr/>
        </p:nvCxnSpPr>
        <p:spPr>
          <a:xfrm flipV="1">
            <a:off x="8116161" y="3907699"/>
            <a:ext cx="1514856" cy="969648"/>
          </a:xfrm>
          <a:prstGeom prst="straightConnector1">
            <a:avLst/>
          </a:prstGeom>
          <a:ln w="25400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C52E438-EC99-9CF0-9DF4-6A3FCF57066F}"/>
              </a:ext>
            </a:extLst>
          </p:cNvPr>
          <p:cNvSpPr txBox="1"/>
          <p:nvPr/>
        </p:nvSpPr>
        <p:spPr>
          <a:xfrm>
            <a:off x="8455643" y="4542458"/>
            <a:ext cx="1056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C895B"/>
                </a:solidFill>
              </a:rPr>
              <a:t>r1 + 4 </a:t>
            </a:r>
          </a:p>
          <a:p>
            <a:r>
              <a:rPr lang="en-US" dirty="0">
                <a:solidFill>
                  <a:srgbClr val="2C895B"/>
                </a:solidFill>
              </a:rPr>
              <a:t>points at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79DA7C1-17FC-B6C6-76B0-4D42BF506223}"/>
              </a:ext>
            </a:extLst>
          </p:cNvPr>
          <p:cNvSpPr txBox="1"/>
          <p:nvPr/>
        </p:nvSpPr>
        <p:spPr>
          <a:xfrm>
            <a:off x="8158926" y="3188695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writes memory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A47A4AC-42FE-2AA6-56B4-ADC1AA0DF31B}"/>
              </a:ext>
            </a:extLst>
          </p:cNvPr>
          <p:cNvSpPr/>
          <p:nvPr/>
        </p:nvSpPr>
        <p:spPr>
          <a:xfrm>
            <a:off x="10240139" y="371632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E6802F70-8402-FB55-0F66-1CEB35C24F79}"/>
              </a:ext>
            </a:extLst>
          </p:cNvPr>
          <p:cNvSpPr/>
          <p:nvPr/>
        </p:nvSpPr>
        <p:spPr>
          <a:xfrm>
            <a:off x="10240139" y="346764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0x2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73EFF9B-F29C-5BF1-D7AE-8B8BC33F30DB}"/>
              </a:ext>
            </a:extLst>
          </p:cNvPr>
          <p:cNvSpPr/>
          <p:nvPr/>
        </p:nvSpPr>
        <p:spPr>
          <a:xfrm>
            <a:off x="10240139" y="321895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0x3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ABC4AE9-4613-EA19-EA3C-0743ADDB55F1}"/>
              </a:ext>
            </a:extLst>
          </p:cNvPr>
          <p:cNvSpPr/>
          <p:nvPr/>
        </p:nvSpPr>
        <p:spPr>
          <a:xfrm>
            <a:off x="10240139" y="297027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231E31-C310-17AA-9162-F4D178ABDC16}"/>
              </a:ext>
            </a:extLst>
          </p:cNvPr>
          <p:cNvSpPr txBox="1"/>
          <p:nvPr/>
        </p:nvSpPr>
        <p:spPr>
          <a:xfrm>
            <a:off x="97177" y="1969968"/>
            <a:ext cx="6389891" cy="31393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load store concept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r3;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*r1; 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&amp;x;         // r1 contains x's address</a:t>
            </a: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= *(r1);      // read memory , load register 3</a:t>
            </a:r>
          </a:p>
          <a:p>
            <a:endParaRPr lang="en-US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r1 + 1;</a:t>
            </a:r>
            <a:endParaRPr lang="en-US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*(r1) = r3;     // store register 3 to 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61A55D-1B4B-4384-EA6C-23E26B862281}"/>
              </a:ext>
            </a:extLst>
          </p:cNvPr>
          <p:cNvSpPr txBox="1"/>
          <p:nvPr/>
        </p:nvSpPr>
        <p:spPr>
          <a:xfrm>
            <a:off x="893340" y="728795"/>
            <a:ext cx="3711272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 = {0x4321, 0x0};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x[1] = x[0];</a:t>
            </a:r>
          </a:p>
        </p:txBody>
      </p:sp>
    </p:spTree>
    <p:extLst>
      <p:ext uri="{BB962C8B-B14F-4D97-AF65-F5344CB8AC3E}">
        <p14:creationId xmlns:p14="http://schemas.microsoft.com/office/powerpoint/2010/main" val="859240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3913B-7C34-7101-E261-7369E46CC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Register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E9CDF-D09C-4857-1356-D0ED4C03010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737005" y="1263471"/>
            <a:ext cx="8438291" cy="4642477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/>
              <a:t>16 Named registers r0 – r15</a:t>
            </a:r>
          </a:p>
          <a:p>
            <a:r>
              <a:rPr lang="en-US" sz="2400" dirty="0"/>
              <a:t>The operands of almost all instructions are registers</a:t>
            </a:r>
          </a:p>
          <a:p>
            <a:r>
              <a:rPr lang="en-US" sz="2400" dirty="0"/>
              <a:t>To </a:t>
            </a:r>
            <a:r>
              <a:rPr lang="en-US" sz="2400" dirty="0">
                <a:solidFill>
                  <a:srgbClr val="0070C0"/>
                </a:solidFill>
              </a:rPr>
              <a:t>operate on a variable in memory </a:t>
            </a:r>
            <a:r>
              <a:rPr lang="en-US" sz="2400" dirty="0"/>
              <a:t>do the following: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400" dirty="0">
                <a:solidFill>
                  <a:srgbClr val="2C895B"/>
                </a:solidFill>
              </a:rPr>
              <a:t>Load the value(s) from memory into a register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400" dirty="0">
                <a:solidFill>
                  <a:srgbClr val="C00000"/>
                </a:solidFill>
              </a:rPr>
              <a:t>Execute the instruction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400" dirty="0">
                <a:solidFill>
                  <a:srgbClr val="0070C0"/>
                </a:solidFill>
              </a:rPr>
              <a:t>Store the result back into memory </a:t>
            </a:r>
            <a:r>
              <a:rPr lang="en-US" sz="2400" dirty="0">
                <a:solidFill>
                  <a:srgbClr val="FF0000"/>
                </a:solidFill>
              </a:rPr>
              <a:t>(only if needed!)</a:t>
            </a:r>
          </a:p>
          <a:p>
            <a:r>
              <a:rPr lang="en-US" sz="2400" dirty="0"/>
              <a:t>Going to/from memory is expensive</a:t>
            </a:r>
          </a:p>
          <a:p>
            <a:pPr lvl="1"/>
            <a:r>
              <a:rPr lang="en-US" sz="2400" dirty="0">
                <a:solidFill>
                  <a:srgbClr val="C00000"/>
                </a:solidFill>
              </a:rPr>
              <a:t>4X to 20X+ </a:t>
            </a:r>
            <a:r>
              <a:rPr lang="en-US" sz="2400" b="1" dirty="0">
                <a:solidFill>
                  <a:srgbClr val="C00000"/>
                </a:solidFill>
              </a:rPr>
              <a:t>slower</a:t>
            </a:r>
            <a:r>
              <a:rPr lang="en-US" sz="2400" dirty="0"/>
              <a:t> than accessing a register</a:t>
            </a:r>
          </a:p>
          <a:p>
            <a:r>
              <a:rPr lang="en-US" sz="2400" dirty="0">
                <a:solidFill>
                  <a:srgbClr val="C00000"/>
                </a:solidFill>
              </a:rPr>
              <a:t>Strategy: </a:t>
            </a:r>
            <a:r>
              <a:rPr lang="en-US" sz="2400" dirty="0"/>
              <a:t>Keep variables in registers as much as possible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A032BB-1BAC-03F1-F0D5-3AC52D3CD60A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016415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4D661-64A1-AF4B-BC19-035D4E682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528270"/>
          </a:xfrm>
        </p:spPr>
        <p:txBody>
          <a:bodyPr/>
          <a:lstStyle/>
          <a:p>
            <a:r>
              <a:rPr lang="en-US" dirty="0"/>
              <a:t>AArch32 Instruction Categories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B47851F-937D-154C-9964-3AE8583D2E5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82649" y="709783"/>
            <a:ext cx="6821124" cy="5852382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b="1" dirty="0">
                <a:solidFill>
                  <a:srgbClr val="0070C0"/>
                </a:solidFill>
              </a:rPr>
              <a:t>Data movement to/from memory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Data Transfer Instructions </a:t>
            </a:r>
            <a:r>
              <a:rPr lang="en-US" sz="2200" dirty="0"/>
              <a:t>between memory and registers</a:t>
            </a:r>
          </a:p>
          <a:p>
            <a:pPr lvl="2"/>
            <a:r>
              <a:rPr lang="en-US" sz="2200" dirty="0"/>
              <a:t>Load, Store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Arithmetic and logic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Data processing Instructions </a:t>
            </a:r>
            <a:r>
              <a:rPr lang="en-US" sz="2200" dirty="0"/>
              <a:t>(registers only)</a:t>
            </a:r>
          </a:p>
          <a:p>
            <a:pPr lvl="2"/>
            <a:r>
              <a:rPr lang="en-US" sz="2200" dirty="0"/>
              <a:t>Add, Subtract, Multiply, Shift, Rotate, …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Control Flow</a:t>
            </a:r>
          </a:p>
          <a:p>
            <a:pPr lvl="1"/>
            <a:r>
              <a:rPr lang="en-US" sz="2200" dirty="0"/>
              <a:t>Compare, Test, If-then, Branch, function calls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Miscellaneous</a:t>
            </a:r>
            <a:endParaRPr lang="en-US" sz="2200" dirty="0"/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Traps (OS system calls)</a:t>
            </a:r>
            <a:r>
              <a:rPr lang="en-US" sz="2200" dirty="0"/>
              <a:t>, Breakpoints, wait for events, interrupt enable/disable, data memory barrier, data synchronization barrier</a:t>
            </a:r>
          </a:p>
          <a:p>
            <a:pPr lvl="1"/>
            <a:r>
              <a:rPr lang="en-US" sz="2200" dirty="0"/>
              <a:t>Many others that we will not cover in the class</a:t>
            </a:r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B8D73D-F528-994B-843E-4242D4346958}"/>
              </a:ext>
            </a:extLst>
          </p:cNvPr>
          <p:cNvSpPr/>
          <p:nvPr/>
        </p:nvSpPr>
        <p:spPr>
          <a:xfrm>
            <a:off x="7272833" y="1712238"/>
            <a:ext cx="2042383" cy="16352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Arithmetic and logic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29C158-C612-A24D-B74B-7E9FDF39B48A}"/>
              </a:ext>
            </a:extLst>
          </p:cNvPr>
          <p:cNvSpPr/>
          <p:nvPr/>
        </p:nvSpPr>
        <p:spPr>
          <a:xfrm>
            <a:off x="9562169" y="1712237"/>
            <a:ext cx="2042383" cy="1635241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Movement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2A793-62AE-214F-A640-2A4AFB3CC6FE}"/>
              </a:ext>
            </a:extLst>
          </p:cNvPr>
          <p:cNvSpPr/>
          <p:nvPr/>
        </p:nvSpPr>
        <p:spPr>
          <a:xfrm>
            <a:off x="7272833" y="3629171"/>
            <a:ext cx="2042383" cy="163524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 Flow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493ABC-438E-E14D-BF8C-5F4CB77CF484}"/>
              </a:ext>
            </a:extLst>
          </p:cNvPr>
          <p:cNvSpPr/>
          <p:nvPr/>
        </p:nvSpPr>
        <p:spPr>
          <a:xfrm>
            <a:off x="9562169" y="3629171"/>
            <a:ext cx="2042383" cy="1635241"/>
          </a:xfrm>
          <a:prstGeom prst="rect">
            <a:avLst/>
          </a:prstGeom>
          <a:solidFill>
            <a:srgbClr val="F37440"/>
          </a:solidFill>
          <a:ln>
            <a:solidFill>
              <a:srgbClr val="F375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Miscellaneous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457864-18CF-F740-8E8E-EBDF37D4246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185789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A54FA-C0DF-7614-EEA5-C12FC083A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25009"/>
          </a:xfrm>
        </p:spPr>
        <p:txBody>
          <a:bodyPr/>
          <a:lstStyle/>
          <a:p>
            <a:r>
              <a:rPr lang="en-US" dirty="0"/>
              <a:t>Creating a Node &amp; Inserting it at the </a:t>
            </a:r>
            <a:r>
              <a:rPr lang="en-US" dirty="0">
                <a:solidFill>
                  <a:srgbClr val="FF0000"/>
                </a:solidFill>
              </a:rPr>
              <a:t>Front</a:t>
            </a:r>
            <a:r>
              <a:rPr lang="en-US" dirty="0"/>
              <a:t> of the List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FDB8C1D-6198-76C0-1B77-FB3546FBB170}"/>
              </a:ext>
            </a:extLst>
          </p:cNvPr>
          <p:cNvSpPr/>
          <p:nvPr/>
        </p:nvSpPr>
        <p:spPr bwMode="auto">
          <a:xfrm>
            <a:off x="7615557" y="627191"/>
            <a:ext cx="2929819" cy="1444485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year;</a:t>
            </a: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name;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next;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88D07C9-53C4-1C89-B317-CE58EF28585C}"/>
              </a:ext>
            </a:extLst>
          </p:cNvPr>
          <p:cNvSpPr/>
          <p:nvPr/>
        </p:nvSpPr>
        <p:spPr bwMode="auto">
          <a:xfrm>
            <a:off x="98872" y="530251"/>
            <a:ext cx="6889757" cy="428565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node; 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inserts at front 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when passed head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</a:p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creatNode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year, char *name,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link)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if 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NULL) {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if ((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-&gt;name =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(name)) == NULL) {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  free(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return NULL;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}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-&gt;year = year;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 = link;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3666745-1DD1-E9E0-D37B-E912C98EDD43}"/>
              </a:ext>
            </a:extLst>
          </p:cNvPr>
          <p:cNvSpPr/>
          <p:nvPr/>
        </p:nvSpPr>
        <p:spPr bwMode="auto">
          <a:xfrm>
            <a:off x="5717628" y="2581414"/>
            <a:ext cx="6207877" cy="254377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calling function body</a:t>
            </a:r>
          </a:p>
          <a:p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*head = NULL; </a:t>
            </a:r>
            <a:r>
              <a:rPr lang="en-US" sz="16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insert at front</a:t>
            </a:r>
          </a:p>
          <a:p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creatNode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(2020, "Joe", head)) != NULL) {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head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6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error handling not shown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creatNode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(1955, "Sam", head)) != NULL) {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head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6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error handling not shown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3D04D71-F97C-E874-18BB-AD446369F545}"/>
              </a:ext>
            </a:extLst>
          </p:cNvPr>
          <p:cNvGrpSpPr/>
          <p:nvPr/>
        </p:nvGrpSpPr>
        <p:grpSpPr>
          <a:xfrm>
            <a:off x="174707" y="5630005"/>
            <a:ext cx="835869" cy="718191"/>
            <a:chOff x="7452006" y="3306391"/>
            <a:chExt cx="835869" cy="71819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E41DBEF8-1BD9-3166-FFF3-D9706D6D7993}"/>
                    </a:ext>
                  </a:extLst>
                </p:cNvPr>
                <p:cNvSpPr txBox="1"/>
                <p:nvPr/>
              </p:nvSpPr>
              <p:spPr>
                <a:xfrm>
                  <a:off x="7452006" y="3624472"/>
                  <a:ext cx="835869" cy="400110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bg2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𝑁𝑈𝐿𝐿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E41DBEF8-1BD9-3166-FFF3-D9706D6D799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52006" y="3624472"/>
                  <a:ext cx="835869" cy="400110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 w="25400">
                  <a:solidFill>
                    <a:schemeClr val="bg2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3EA9BB7-490F-4EA6-DF6A-2E220DDA481E}"/>
                </a:ext>
              </a:extLst>
            </p:cNvPr>
            <p:cNvSpPr txBox="1"/>
            <p:nvPr/>
          </p:nvSpPr>
          <p:spPr>
            <a:xfrm>
              <a:off x="7504180" y="3306391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head</a:t>
              </a: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31AE0562-C1F2-0C81-E05D-D387146BDA3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79EC8EB-5155-DC97-736E-AE0338C9E59C}"/>
              </a:ext>
            </a:extLst>
          </p:cNvPr>
          <p:cNvGrpSpPr/>
          <p:nvPr/>
        </p:nvGrpSpPr>
        <p:grpSpPr>
          <a:xfrm>
            <a:off x="1706037" y="5406300"/>
            <a:ext cx="3180637" cy="1226320"/>
            <a:chOff x="1706037" y="5406300"/>
            <a:chExt cx="3180637" cy="122632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29E5BA5-984F-6CFD-2310-D68D0F5630E8}"/>
                </a:ext>
              </a:extLst>
            </p:cNvPr>
            <p:cNvSpPr txBox="1"/>
            <p:nvPr/>
          </p:nvSpPr>
          <p:spPr>
            <a:xfrm>
              <a:off x="1897740" y="6263288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DFB9006-F68C-A30A-3AAB-A29BF946BEE2}"/>
                </a:ext>
              </a:extLst>
            </p:cNvPr>
            <p:cNvCxnSpPr/>
            <p:nvPr/>
          </p:nvCxnSpPr>
          <p:spPr bwMode="auto">
            <a:xfrm>
              <a:off x="2080620" y="6451482"/>
              <a:ext cx="73152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BDE0378-E591-CA42-BE39-0AA0021E4F93}"/>
                </a:ext>
              </a:extLst>
            </p:cNvPr>
            <p:cNvSpPr txBox="1"/>
            <p:nvPr/>
          </p:nvSpPr>
          <p:spPr>
            <a:xfrm>
              <a:off x="1706037" y="5965680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head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D5916FF-65EB-9A9B-00D8-AA0235BEB036}"/>
                </a:ext>
              </a:extLst>
            </p:cNvPr>
            <p:cNvSpPr txBox="1"/>
            <p:nvPr/>
          </p:nvSpPr>
          <p:spPr>
            <a:xfrm>
              <a:off x="2842197" y="6164772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2020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B1DD2EB-60C6-0A74-B7E2-EF9678191CC3}"/>
                </a:ext>
              </a:extLst>
            </p:cNvPr>
            <p:cNvSpPr txBox="1"/>
            <p:nvPr/>
          </p:nvSpPr>
          <p:spPr>
            <a:xfrm>
              <a:off x="3945869" y="6143083"/>
              <a:ext cx="94080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"Joe"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AF4FD07-4A67-523A-0515-112EFAB8C57F}"/>
                </a:ext>
              </a:extLst>
            </p:cNvPr>
            <p:cNvSpPr txBox="1"/>
            <p:nvPr/>
          </p:nvSpPr>
          <p:spPr>
            <a:xfrm>
              <a:off x="2842197" y="5786610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62D987D-2E06-0875-56E3-68C1E319C6DA}"/>
                </a:ext>
              </a:extLst>
            </p:cNvPr>
            <p:cNvSpPr txBox="1"/>
            <p:nvPr/>
          </p:nvSpPr>
          <p:spPr>
            <a:xfrm>
              <a:off x="2851020" y="5406300"/>
              <a:ext cx="739466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NULL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02CB9E7-1357-9E5C-6878-3A3B7E9576BD}"/>
                </a:ext>
              </a:extLst>
            </p:cNvPr>
            <p:cNvCxnSpPr>
              <a:cxnSpLocks/>
              <a:endCxn id="8" idx="1"/>
            </p:cNvCxnSpPr>
            <p:nvPr/>
          </p:nvCxnSpPr>
          <p:spPr bwMode="auto">
            <a:xfrm>
              <a:off x="3216780" y="5971276"/>
              <a:ext cx="729089" cy="356473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3E2E802-FB76-7461-1D38-4466D9B8668D}"/>
              </a:ext>
            </a:extLst>
          </p:cNvPr>
          <p:cNvGrpSpPr/>
          <p:nvPr/>
        </p:nvGrpSpPr>
        <p:grpSpPr>
          <a:xfrm>
            <a:off x="5841612" y="5494521"/>
            <a:ext cx="6086166" cy="1262306"/>
            <a:chOff x="5841612" y="5494521"/>
            <a:chExt cx="6086166" cy="126230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E88B381-0127-A706-4897-B0E3E55BCBDD}"/>
                </a:ext>
              </a:extLst>
            </p:cNvPr>
            <p:cNvSpPr txBox="1"/>
            <p:nvPr/>
          </p:nvSpPr>
          <p:spPr>
            <a:xfrm>
              <a:off x="6033315" y="638749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B8BAEC3-A014-52CF-0ADD-30CA1010AC38}"/>
                </a:ext>
              </a:extLst>
            </p:cNvPr>
            <p:cNvCxnSpPr/>
            <p:nvPr/>
          </p:nvCxnSpPr>
          <p:spPr bwMode="auto">
            <a:xfrm>
              <a:off x="6216195" y="6575689"/>
              <a:ext cx="73152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95A6ACB-138F-9281-308C-9A277AF91A30}"/>
                </a:ext>
              </a:extLst>
            </p:cNvPr>
            <p:cNvSpPr txBox="1"/>
            <p:nvPr/>
          </p:nvSpPr>
          <p:spPr>
            <a:xfrm>
              <a:off x="5841612" y="6089887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head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0C1262E-3097-6E0F-F849-FE5F2156C427}"/>
                </a:ext>
              </a:extLst>
            </p:cNvPr>
            <p:cNvSpPr txBox="1"/>
            <p:nvPr/>
          </p:nvSpPr>
          <p:spPr>
            <a:xfrm>
              <a:off x="9852501" y="6240098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2020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81579BC-EB98-3068-F00D-3DED103DEDDE}"/>
                </a:ext>
              </a:extLst>
            </p:cNvPr>
            <p:cNvSpPr txBox="1"/>
            <p:nvPr/>
          </p:nvSpPr>
          <p:spPr>
            <a:xfrm>
              <a:off x="10986973" y="6223153"/>
              <a:ext cx="94080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"Joe"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337B55D-6921-B7A2-1307-BAAD0A854814}"/>
                </a:ext>
              </a:extLst>
            </p:cNvPr>
            <p:cNvSpPr txBox="1"/>
            <p:nvPr/>
          </p:nvSpPr>
          <p:spPr>
            <a:xfrm>
              <a:off x="9852501" y="5870766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6854CFF-FAA6-3C39-2467-2BF22BC347AC}"/>
                </a:ext>
              </a:extLst>
            </p:cNvPr>
            <p:cNvSpPr txBox="1"/>
            <p:nvPr/>
          </p:nvSpPr>
          <p:spPr>
            <a:xfrm>
              <a:off x="9861324" y="5494521"/>
              <a:ext cx="731520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NULL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27B171B-B394-25AC-9ADD-4A5897260EA3}"/>
                </a:ext>
              </a:extLst>
            </p:cNvPr>
            <p:cNvCxnSpPr>
              <a:cxnSpLocks/>
              <a:endCxn id="24" idx="1"/>
            </p:cNvCxnSpPr>
            <p:nvPr/>
          </p:nvCxnSpPr>
          <p:spPr bwMode="auto">
            <a:xfrm>
              <a:off x="10227084" y="6055432"/>
              <a:ext cx="759889" cy="35238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FC65312-6F69-3FEF-8FB6-6F053F316C48}"/>
                </a:ext>
              </a:extLst>
            </p:cNvPr>
            <p:cNvSpPr txBox="1"/>
            <p:nvPr/>
          </p:nvSpPr>
          <p:spPr>
            <a:xfrm>
              <a:off x="7051181" y="6301717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1955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A81428-A080-147A-13A1-4DF897AA5F3B}"/>
                </a:ext>
              </a:extLst>
            </p:cNvPr>
            <p:cNvSpPr txBox="1"/>
            <p:nvPr/>
          </p:nvSpPr>
          <p:spPr>
            <a:xfrm>
              <a:off x="8157284" y="6304559"/>
              <a:ext cx="94080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"Sam"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5E8684F-1D3B-33B9-A910-A8D12E7A7E56}"/>
                </a:ext>
              </a:extLst>
            </p:cNvPr>
            <p:cNvSpPr txBox="1"/>
            <p:nvPr/>
          </p:nvSpPr>
          <p:spPr>
            <a:xfrm>
              <a:off x="7042358" y="5905221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4F50445-8327-BC37-465F-FE5A2F7118E0}"/>
                </a:ext>
              </a:extLst>
            </p:cNvPr>
            <p:cNvSpPr txBox="1"/>
            <p:nvPr/>
          </p:nvSpPr>
          <p:spPr>
            <a:xfrm>
              <a:off x="7042358" y="5524964"/>
              <a:ext cx="731520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0ABB8A3-EF55-2656-AAA3-6B911A9B4046}"/>
                </a:ext>
              </a:extLst>
            </p:cNvPr>
            <p:cNvCxnSpPr>
              <a:cxnSpLocks/>
              <a:endCxn id="29" idx="1"/>
            </p:cNvCxnSpPr>
            <p:nvPr/>
          </p:nvCxnSpPr>
          <p:spPr bwMode="auto">
            <a:xfrm>
              <a:off x="7399252" y="6100528"/>
              <a:ext cx="758032" cy="38869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C506652F-41BA-68BC-1AB0-6A6DCABEF683}"/>
                </a:ext>
              </a:extLst>
            </p:cNvPr>
            <p:cNvCxnSpPr>
              <a:cxnSpLocks/>
              <a:endCxn id="22" idx="1"/>
            </p:cNvCxnSpPr>
            <p:nvPr/>
          </p:nvCxnSpPr>
          <p:spPr bwMode="auto">
            <a:xfrm>
              <a:off x="7414510" y="5702469"/>
              <a:ext cx="2437991" cy="722295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9B8FBEC-3A59-612E-4EFF-05C6B6CE98A3}"/>
              </a:ext>
            </a:extLst>
          </p:cNvPr>
          <p:cNvGrpSpPr/>
          <p:nvPr/>
        </p:nvGrpSpPr>
        <p:grpSpPr>
          <a:xfrm>
            <a:off x="2464809" y="3853300"/>
            <a:ext cx="3934266" cy="1195094"/>
            <a:chOff x="1714726" y="3162644"/>
            <a:chExt cx="3934266" cy="119509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08785F-C2CB-EC9B-0811-797537B44F79}"/>
                </a:ext>
              </a:extLst>
            </p:cNvPr>
            <p:cNvSpPr txBox="1"/>
            <p:nvPr/>
          </p:nvSpPr>
          <p:spPr>
            <a:xfrm>
              <a:off x="1714726" y="3434408"/>
              <a:ext cx="2962120" cy="9233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800" b="0" dirty="0">
                  <a:solidFill>
                    <a:srgbClr val="FF0000"/>
                  </a:solidFill>
                  <a:latin typeface="Calibri" pitchFamily="34" charset="0"/>
                </a:rPr>
                <a:t>Never use head here!</a:t>
              </a:r>
            </a:p>
            <a:p>
              <a:r>
                <a:rPr lang="en-US" dirty="0">
                  <a:solidFill>
                    <a:srgbClr val="FF0000"/>
                  </a:solidFill>
                  <a:latin typeface="Calibri" pitchFamily="34" charset="0"/>
                </a:rPr>
                <a:t>you can lose your linked list</a:t>
              </a:r>
            </a:p>
            <a:p>
              <a:r>
                <a:rPr lang="en-US" sz="1800" b="0" dirty="0">
                  <a:solidFill>
                    <a:srgbClr val="FF0000"/>
                  </a:solidFill>
                  <a:latin typeface="Calibri" pitchFamily="34" charset="0"/>
                </a:rPr>
                <a:t>if </a:t>
              </a:r>
              <a:r>
                <a:rPr lang="en-US" sz="1800" b="0" dirty="0" err="1">
                  <a:solidFill>
                    <a:srgbClr val="FF0000"/>
                  </a:solidFill>
                  <a:latin typeface="Calibri" pitchFamily="34" charset="0"/>
                </a:rPr>
                <a:t>creatNode</a:t>
              </a:r>
              <a:r>
                <a:rPr lang="en-US" sz="1800" b="0" dirty="0">
                  <a:solidFill>
                    <a:srgbClr val="FF0000"/>
                  </a:solidFill>
                  <a:latin typeface="Calibri" pitchFamily="34" charset="0"/>
                </a:rPr>
                <a:t>() fails!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8DE6762-2A8A-5B6B-A32B-2718F320C8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76846" y="3162644"/>
              <a:ext cx="972146" cy="271764"/>
            </a:xfrm>
            <a:prstGeom prst="straightConnector1">
              <a:avLst/>
            </a:prstGeom>
            <a:ln w="349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1774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8CBA84-1E26-CB4C-98CF-5F6C6FF84ED6}"/>
              </a:ext>
            </a:extLst>
          </p:cNvPr>
          <p:cNvSpPr/>
          <p:nvPr/>
        </p:nvSpPr>
        <p:spPr>
          <a:xfrm>
            <a:off x="2026901" y="806847"/>
            <a:ext cx="7894357" cy="27127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6DEBE-41EE-0849-A5D7-0919F47F5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515600" cy="558193"/>
          </a:xfrm>
        </p:spPr>
        <p:txBody>
          <a:bodyPr/>
          <a:lstStyle/>
          <a:p>
            <a:r>
              <a:rPr lang="en-US" dirty="0"/>
              <a:t>First Look: </a:t>
            </a:r>
            <a:r>
              <a:rPr lang="en-US" dirty="0">
                <a:solidFill>
                  <a:srgbClr val="FF0000"/>
                </a:solidFill>
              </a:rPr>
              <a:t>Copying</a:t>
            </a:r>
            <a:r>
              <a:rPr lang="en-US" dirty="0"/>
              <a:t> Values Between Registers - MOV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36E2-9EEC-AF41-92B0-57674F47B4E8}"/>
              </a:ext>
            </a:extLst>
          </p:cNvPr>
          <p:cNvSpPr txBox="1"/>
          <p:nvPr/>
        </p:nvSpPr>
        <p:spPr>
          <a:xfrm>
            <a:off x="2033452" y="929420"/>
            <a:ext cx="3812254" cy="1971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  <a:latin typeface="Consolas"/>
                <a:ea typeface="Calibri"/>
                <a:cs typeface="Calibri"/>
              </a:rPr>
              <a:t>mov	r0, r1</a:t>
            </a:r>
            <a:endParaRPr lang="en-US" sz="2400" b="1" dirty="0">
              <a:solidFill>
                <a:srgbClr val="0070C0"/>
              </a:solidFill>
              <a:latin typeface="Arial"/>
              <a:ea typeface="Arial"/>
              <a:cs typeface="Calibri"/>
            </a:endParaRPr>
          </a:p>
          <a:p>
            <a:endParaRPr lang="en-US" dirty="0"/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Calibri"/>
              </a:rPr>
              <a:t>// Copies all 32 bits of the // value in register r1 into</a:t>
            </a:r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Calibri"/>
              </a:rPr>
              <a:t>// register r0</a:t>
            </a:r>
            <a:endParaRPr lang="en-US" dirty="0">
              <a:solidFill>
                <a:srgbClr val="000000"/>
              </a:solidFill>
              <a:latin typeface="Arial"/>
              <a:ea typeface="Arial"/>
              <a:cs typeface="Calibri"/>
            </a:endParaRPr>
          </a:p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AEBA90A-8AB4-AC47-B31A-2897D784A621}"/>
              </a:ext>
            </a:extLst>
          </p:cNvPr>
          <p:cNvGrpSpPr/>
          <p:nvPr/>
        </p:nvGrpSpPr>
        <p:grpSpPr>
          <a:xfrm>
            <a:off x="6346294" y="892472"/>
            <a:ext cx="3185716" cy="2392678"/>
            <a:chOff x="4571444" y="2209800"/>
            <a:chExt cx="3185716" cy="239267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411193E-CA21-8D4C-9F18-5B309B67C483}"/>
                </a:ext>
              </a:extLst>
            </p:cNvPr>
            <p:cNvSpPr/>
            <p:nvPr/>
          </p:nvSpPr>
          <p:spPr>
            <a:xfrm>
              <a:off x="4571445" y="3980926"/>
              <a:ext cx="3185715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register r0</a:t>
              </a:r>
              <a:endParaRPr lang="en-US" sz="2800" dirty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D0B55AD1-BB85-2D4F-BDCB-FDCC41EF5897}"/>
                </a:ext>
              </a:extLst>
            </p:cNvPr>
            <p:cNvSpPr/>
            <p:nvPr/>
          </p:nvSpPr>
          <p:spPr>
            <a:xfrm>
              <a:off x="5834351" y="3032895"/>
              <a:ext cx="689377" cy="791321"/>
            </a:xfrm>
            <a:prstGeom prst="downArrow">
              <a:avLst/>
            </a:prstGeom>
            <a:solidFill>
              <a:srgbClr val="0070C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44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95A527-0B7E-0D48-81AE-38D45AC08C16}"/>
                </a:ext>
              </a:extLst>
            </p:cNvPr>
            <p:cNvSpPr/>
            <p:nvPr/>
          </p:nvSpPr>
          <p:spPr>
            <a:xfrm>
              <a:off x="4571444" y="2209800"/>
              <a:ext cx="3185715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</a:t>
              </a:r>
              <a:r>
                <a:rPr lang="en-US" sz="2800" dirty="0">
                  <a:solidFill>
                    <a:srgbClr val="000000"/>
                  </a:solidFill>
                  <a:effectLst/>
                  <a:ea typeface="Arial"/>
                </a:rPr>
                <a:t>egister r1</a:t>
              </a:r>
              <a:endParaRPr lang="en-US" sz="2800" dirty="0">
                <a:solidFill>
                  <a:srgbClr val="000000"/>
                </a:solidFill>
                <a:effectLst/>
                <a:latin typeface="Arial"/>
                <a:ea typeface="Arial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6208CEF-C54B-BC47-95ED-C5599AA8D928}"/>
              </a:ext>
            </a:extLst>
          </p:cNvPr>
          <p:cNvGrpSpPr/>
          <p:nvPr/>
        </p:nvGrpSpPr>
        <p:grpSpPr>
          <a:xfrm>
            <a:off x="1878856" y="3915017"/>
            <a:ext cx="7894357" cy="2712797"/>
            <a:chOff x="1878856" y="3915017"/>
            <a:chExt cx="7894357" cy="271279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9B03B77-5323-3644-9A7B-53C315F4212C}"/>
                </a:ext>
              </a:extLst>
            </p:cNvPr>
            <p:cNvSpPr/>
            <p:nvPr/>
          </p:nvSpPr>
          <p:spPr>
            <a:xfrm>
              <a:off x="1878856" y="3915017"/>
              <a:ext cx="7894357" cy="271279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639D159-6349-BD47-92CB-AC27D4B9D142}"/>
                </a:ext>
              </a:extLst>
            </p:cNvPr>
            <p:cNvSpPr txBox="1"/>
            <p:nvPr/>
          </p:nvSpPr>
          <p:spPr>
            <a:xfrm>
              <a:off x="2016033" y="4040785"/>
              <a:ext cx="3958047" cy="22898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latin typeface="Consolas"/>
                  <a:ea typeface="Calibri"/>
                  <a:cs typeface="Calibri"/>
                </a:rPr>
                <a:t>mov	r0, 100</a:t>
              </a:r>
              <a:endParaRPr lang="en-US" sz="2400" b="1" dirty="0">
                <a:solidFill>
                  <a:srgbClr val="0070C0"/>
                </a:solidFill>
                <a:latin typeface="Arial"/>
                <a:ea typeface="Arial"/>
                <a:cs typeface="Calibri"/>
              </a:endParaRPr>
            </a:p>
            <a:p>
              <a:endParaRPr lang="en-US" dirty="0"/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/>
                  <a:ea typeface="Calibri"/>
                  <a:cs typeface="Calibri"/>
                </a:rPr>
                <a:t>// Expands an 8-bit (imm8) value 100 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/>
                  <a:ea typeface="Calibri"/>
                  <a:cs typeface="Calibri"/>
                </a:rPr>
                <a:t>// stored in the instruction 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/>
                  <a:ea typeface="Calibri"/>
                  <a:cs typeface="Calibri"/>
                </a:rPr>
                <a:t>// into the register r0</a:t>
              </a:r>
              <a:endParaRPr lang="en-US" dirty="0">
                <a:solidFill>
                  <a:srgbClr val="000000"/>
                </a:solidFill>
                <a:latin typeface="Arial"/>
                <a:ea typeface="Arial"/>
                <a:cs typeface="Calibri"/>
              </a:endParaRPr>
            </a:p>
            <a:p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521DE06-56CB-3F43-B1C6-A16EBA89F8F8}"/>
                </a:ext>
              </a:extLst>
            </p:cNvPr>
            <p:cNvGrpSpPr/>
            <p:nvPr/>
          </p:nvGrpSpPr>
          <p:grpSpPr>
            <a:xfrm>
              <a:off x="6280789" y="4040785"/>
              <a:ext cx="3362609" cy="2417832"/>
              <a:chOff x="5026198" y="2209800"/>
              <a:chExt cx="3362609" cy="241783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1907046-941F-0D49-B220-94CDFB08C2BF}"/>
                  </a:ext>
                </a:extLst>
              </p:cNvPr>
              <p:cNvSpPr/>
              <p:nvPr/>
            </p:nvSpPr>
            <p:spPr>
              <a:xfrm>
                <a:off x="5203092" y="4006080"/>
                <a:ext cx="3185715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register r0</a:t>
                </a:r>
                <a:endParaRPr lang="en-US" sz="2800" dirty="0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14" name="Down Arrow 13">
                <a:extLst>
                  <a:ext uri="{FF2B5EF4-FFF2-40B4-BE49-F238E27FC236}">
                    <a16:creationId xmlns:a16="http://schemas.microsoft.com/office/drawing/2014/main" id="{03CD754C-ABE2-8948-A78E-C710E132F4B4}"/>
                  </a:ext>
                </a:extLst>
              </p:cNvPr>
              <p:cNvSpPr/>
              <p:nvPr/>
            </p:nvSpPr>
            <p:spPr>
              <a:xfrm>
                <a:off x="6339873" y="2960477"/>
                <a:ext cx="689377" cy="791321"/>
              </a:xfrm>
              <a:prstGeom prst="downArrow">
                <a:avLst/>
              </a:prstGeom>
              <a:solidFill>
                <a:srgbClr val="0070C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440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000066D-7CC9-E041-BBED-006256DD8C5E}"/>
                  </a:ext>
                </a:extLst>
              </p:cNvPr>
              <p:cNvSpPr/>
              <p:nvPr/>
            </p:nvSpPr>
            <p:spPr>
              <a:xfrm>
                <a:off x="5026198" y="2209800"/>
                <a:ext cx="3185715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100</a:t>
                </a:r>
                <a:endParaRPr lang="en-US" sz="2800" dirty="0">
                  <a:solidFill>
                    <a:srgbClr val="000000"/>
                  </a:solidFill>
                  <a:effectLst/>
                  <a:latin typeface="Arial"/>
                  <a:ea typeface="Arial"/>
                </a:endParaRP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4A228C4-6F5B-F145-ADBD-B50CDCBE83D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4D9C3A-891E-1456-2958-C439AAD67D7F}"/>
              </a:ext>
            </a:extLst>
          </p:cNvPr>
          <p:cNvSpPr txBox="1"/>
          <p:nvPr/>
        </p:nvSpPr>
        <p:spPr>
          <a:xfrm>
            <a:off x="2362459" y="6104427"/>
            <a:ext cx="2618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Immediate "addressing"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DD25CA-EA91-3B41-C316-BC502DF5805A}"/>
              </a:ext>
            </a:extLst>
          </p:cNvPr>
          <p:cNvSpPr txBox="1"/>
          <p:nvPr/>
        </p:nvSpPr>
        <p:spPr>
          <a:xfrm>
            <a:off x="2041858" y="3011322"/>
            <a:ext cx="2938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register direct "addressing"</a:t>
            </a:r>
          </a:p>
        </p:txBody>
      </p:sp>
    </p:spTree>
    <p:extLst>
      <p:ext uri="{BB962C8B-B14F-4D97-AF65-F5344CB8AC3E}">
        <p14:creationId xmlns:p14="http://schemas.microsoft.com/office/powerpoint/2010/main" val="3486305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4166-69B8-C54C-89AD-C39CD6155C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05727" y="5033299"/>
            <a:ext cx="5687720" cy="148016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mov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r1, r5		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r5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mov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r1, 1			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1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mov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r1,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-4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-4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37" y="94599"/>
            <a:ext cx="10515600" cy="471530"/>
          </a:xfrm>
        </p:spPr>
        <p:txBody>
          <a:bodyPr/>
          <a:lstStyle/>
          <a:p>
            <a:r>
              <a:rPr lang="en-US" dirty="0"/>
              <a:t>mov – Copies Register Content between registers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E05044-F953-7042-853D-93433271F9E0}"/>
              </a:ext>
            </a:extLst>
          </p:cNvPr>
          <p:cNvGrpSpPr/>
          <p:nvPr/>
        </p:nvGrpSpPr>
        <p:grpSpPr>
          <a:xfrm>
            <a:off x="209950" y="591012"/>
            <a:ext cx="6065344" cy="1343783"/>
            <a:chOff x="209950" y="457200"/>
            <a:chExt cx="6065344" cy="1343783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85ABFDE-EAC1-F941-B61A-7D8AF47CEC34}"/>
                </a:ext>
              </a:extLst>
            </p:cNvPr>
            <p:cNvSpPr/>
            <p:nvPr/>
          </p:nvSpPr>
          <p:spPr>
            <a:xfrm>
              <a:off x="209950" y="457200"/>
              <a:ext cx="6065344" cy="134378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77DDD6B-EE14-F747-9FF9-7E8CE1FC8EF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484512" y="936665"/>
              <a:ext cx="1" cy="441121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850E088-9CDB-4547-A782-49F588B48A98}"/>
                </a:ext>
              </a:extLst>
            </p:cNvPr>
            <p:cNvSpPr txBox="1"/>
            <p:nvPr/>
          </p:nvSpPr>
          <p:spPr>
            <a:xfrm>
              <a:off x="3258348" y="1320976"/>
              <a:ext cx="2954655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constant (immediate value)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158B6E8C-2976-B345-958D-CBF66EA4266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063984" y="932505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9352A26-01EE-004E-84C4-BDBF0C0D8F95}"/>
                </a:ext>
              </a:extLst>
            </p:cNvPr>
            <p:cNvSpPr txBox="1"/>
            <p:nvPr/>
          </p:nvSpPr>
          <p:spPr>
            <a:xfrm>
              <a:off x="1040452" y="1328969"/>
              <a:ext cx="216108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destination register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3A468E0-2C76-DE4A-91F7-6605D32F7CE9}"/>
                </a:ext>
              </a:extLst>
            </p:cNvPr>
            <p:cNvSpPr txBox="1"/>
            <p:nvPr/>
          </p:nvSpPr>
          <p:spPr>
            <a:xfrm>
              <a:off x="1550065" y="572258"/>
              <a:ext cx="1282198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mov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B3A3F90-CA1C-2E4A-B696-E8A797608D55}"/>
                </a:ext>
              </a:extLst>
            </p:cNvPr>
            <p:cNvSpPr txBox="1"/>
            <p:nvPr/>
          </p:nvSpPr>
          <p:spPr>
            <a:xfrm>
              <a:off x="2832263" y="574937"/>
              <a:ext cx="605812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Rd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45279E7-7543-AE47-800F-05D73501E324}"/>
              </a:ext>
            </a:extLst>
          </p:cNvPr>
          <p:cNvGrpSpPr/>
          <p:nvPr/>
        </p:nvGrpSpPr>
        <p:grpSpPr>
          <a:xfrm>
            <a:off x="6497128" y="591012"/>
            <a:ext cx="5149335" cy="1343783"/>
            <a:chOff x="6497128" y="457200"/>
            <a:chExt cx="5149335" cy="1343783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6DF96B2-D5E9-2146-8314-80D1E23E242C}"/>
                </a:ext>
              </a:extLst>
            </p:cNvPr>
            <p:cNvSpPr/>
            <p:nvPr/>
          </p:nvSpPr>
          <p:spPr>
            <a:xfrm>
              <a:off x="6497128" y="457200"/>
              <a:ext cx="5149335" cy="134378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E825442-09D2-0044-9EDB-9B709FA6ECF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773717" y="926853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F5FEA4A-90E4-0042-852B-B3BC53E9572D}"/>
                </a:ext>
              </a:extLst>
            </p:cNvPr>
            <p:cNvSpPr txBox="1"/>
            <p:nvPr/>
          </p:nvSpPr>
          <p:spPr>
            <a:xfrm>
              <a:off x="9655772" y="1320976"/>
              <a:ext cx="1710725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source register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AAD60B0-0413-EB41-A400-C0E7BDD74DF7}"/>
                </a:ext>
              </a:extLst>
            </p:cNvPr>
            <p:cNvSpPr txBox="1"/>
            <p:nvPr/>
          </p:nvSpPr>
          <p:spPr>
            <a:xfrm>
              <a:off x="7632390" y="556831"/>
              <a:ext cx="1282198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mov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BF4EC75-68F8-394B-B258-3F26518D0981}"/>
                </a:ext>
              </a:extLst>
            </p:cNvPr>
            <p:cNvSpPr txBox="1"/>
            <p:nvPr/>
          </p:nvSpPr>
          <p:spPr>
            <a:xfrm>
              <a:off x="8914588" y="559510"/>
              <a:ext cx="605812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C3AF782-FBD7-E740-B429-5D62D4018F98}"/>
                </a:ext>
              </a:extLst>
            </p:cNvPr>
            <p:cNvSpPr txBox="1"/>
            <p:nvPr/>
          </p:nvSpPr>
          <p:spPr>
            <a:xfrm>
              <a:off x="9520400" y="559510"/>
              <a:ext cx="598241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Rm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4036E2E-8E88-9341-A5E2-CF950661386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239718" y="948097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64E42D2-9D8E-4C45-973F-0FC510F71BDF}"/>
                </a:ext>
              </a:extLst>
            </p:cNvPr>
            <p:cNvSpPr txBox="1"/>
            <p:nvPr/>
          </p:nvSpPr>
          <p:spPr>
            <a:xfrm>
              <a:off x="7153235" y="1312983"/>
              <a:ext cx="2190917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destination register</a:t>
              </a: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0EBCBB18-CD9E-8944-80A1-9D7F213935B7}"/>
              </a:ext>
            </a:extLst>
          </p:cNvPr>
          <p:cNvSpPr txBox="1"/>
          <p:nvPr/>
        </p:nvSpPr>
        <p:spPr>
          <a:xfrm>
            <a:off x="3448776" y="706070"/>
            <a:ext cx="668773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rot4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C0BAFAC-EAC2-6045-887A-995147C70E6E}"/>
              </a:ext>
            </a:extLst>
          </p:cNvPr>
          <p:cNvSpPr txBox="1"/>
          <p:nvPr/>
        </p:nvSpPr>
        <p:spPr>
          <a:xfrm>
            <a:off x="4117549" y="706070"/>
            <a:ext cx="853119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imm8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839DC29-2EA2-1E4D-A60D-2B3E816C64EB}"/>
              </a:ext>
            </a:extLst>
          </p:cNvPr>
          <p:cNvGrpSpPr/>
          <p:nvPr/>
        </p:nvGrpSpPr>
        <p:grpSpPr>
          <a:xfrm>
            <a:off x="2284667" y="3697586"/>
            <a:ext cx="6568359" cy="1210129"/>
            <a:chOff x="790967" y="2319549"/>
            <a:chExt cx="6568359" cy="1210129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521AD4E-A469-9845-B9AA-73513DEE15C2}"/>
                </a:ext>
              </a:extLst>
            </p:cNvPr>
            <p:cNvSpPr/>
            <p:nvPr/>
          </p:nvSpPr>
          <p:spPr>
            <a:xfrm>
              <a:off x="790967" y="2319549"/>
              <a:ext cx="6568359" cy="86741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F59968A-30BD-A748-B396-FAD937C96E6E}"/>
                </a:ext>
              </a:extLst>
            </p:cNvPr>
            <p:cNvSpPr txBox="1"/>
            <p:nvPr/>
          </p:nvSpPr>
          <p:spPr>
            <a:xfrm>
              <a:off x="857036" y="2329349"/>
              <a:ext cx="630172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constant 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Rd = constant</a:t>
              </a:r>
              <a:endPara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  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Rm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Rd = Rm</a:t>
              </a:r>
            </a:p>
            <a:p>
              <a:endParaRPr lang="en-US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1F554C9-12D1-4C41-A21E-0D81E2BAB1D2}"/>
              </a:ext>
            </a:extLst>
          </p:cNvPr>
          <p:cNvSpPr txBox="1"/>
          <p:nvPr/>
        </p:nvSpPr>
        <p:spPr>
          <a:xfrm>
            <a:off x="282105" y="641063"/>
            <a:ext cx="959703" cy="738664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machine code </a:t>
            </a:r>
            <a:r>
              <a:rPr lang="en-US" sz="1400" b="1" dirty="0">
                <a:solidFill>
                  <a:srgbClr val="0070C0"/>
                </a:solidFill>
              </a:rPr>
              <a:t>bit fields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70CC8B44-72B6-7242-A16B-5B5E3EB9C560}"/>
              </a:ext>
            </a:extLst>
          </p:cNvPr>
          <p:cNvSpPr/>
          <p:nvPr/>
        </p:nvSpPr>
        <p:spPr>
          <a:xfrm>
            <a:off x="1241808" y="906125"/>
            <a:ext cx="240405" cy="104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DD9902-FF59-0744-92B9-FB932DAA5A1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5908E0-BECC-5DFC-EE74-A274A709C16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9768" y="2206817"/>
            <a:ext cx="6436151" cy="13844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F0FB5D-1B59-68F8-9F85-BCAC6A7CD697}"/>
              </a:ext>
            </a:extLst>
          </p:cNvPr>
          <p:cNvSpPr txBox="1"/>
          <p:nvPr/>
        </p:nvSpPr>
        <p:spPr>
          <a:xfrm>
            <a:off x="1040452" y="1886186"/>
            <a:ext cx="2618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Immediate "addressing"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9327EB-4D58-7C1C-7EE3-2BC2E7824690}"/>
              </a:ext>
            </a:extLst>
          </p:cNvPr>
          <p:cNvSpPr txBox="1"/>
          <p:nvPr/>
        </p:nvSpPr>
        <p:spPr>
          <a:xfrm>
            <a:off x="8032919" y="1837485"/>
            <a:ext cx="2938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register direct "addressing"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C040539-F353-6B68-10E0-B5824E9185F8}"/>
              </a:ext>
            </a:extLst>
          </p:cNvPr>
          <p:cNvGrpSpPr/>
          <p:nvPr/>
        </p:nvGrpSpPr>
        <p:grpSpPr>
          <a:xfrm>
            <a:off x="8751704" y="2278971"/>
            <a:ext cx="3404346" cy="2258682"/>
            <a:chOff x="8751704" y="2278971"/>
            <a:chExt cx="3404346" cy="225868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EF5370D-E843-FE10-2987-157678D864F5}"/>
                </a:ext>
              </a:extLst>
            </p:cNvPr>
            <p:cNvSpPr txBox="1"/>
            <p:nvPr/>
          </p:nvSpPr>
          <p:spPr>
            <a:xfrm>
              <a:off x="9655772" y="2278971"/>
              <a:ext cx="2439162" cy="120032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imm8 is 8 bits in size!</a:t>
              </a:r>
            </a:p>
            <a:p>
              <a:endParaRPr lang="en-US" dirty="0">
                <a:solidFill>
                  <a:srgbClr val="FF0000"/>
                </a:solidFill>
              </a:endParaRPr>
            </a:p>
            <a:p>
              <a:r>
                <a:rPr lang="en-US" dirty="0">
                  <a:solidFill>
                    <a:srgbClr val="FF0000"/>
                  </a:solidFill>
                </a:rPr>
                <a:t>IMPACT: limited range of values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54C9A11-6E1A-701F-1621-415A2B0C9D78}"/>
                </a:ext>
              </a:extLst>
            </p:cNvPr>
            <p:cNvCxnSpPr>
              <a:cxnSpLocks/>
              <a:stCxn id="11" idx="1"/>
            </p:cNvCxnSpPr>
            <p:nvPr/>
          </p:nvCxnSpPr>
          <p:spPr bwMode="auto">
            <a:xfrm flipH="1">
              <a:off x="8751704" y="2879136"/>
              <a:ext cx="904068" cy="0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ADDA4CD-36C9-BBD7-871E-079F3463BC05}"/>
                </a:ext>
              </a:extLst>
            </p:cNvPr>
            <p:cNvSpPr txBox="1"/>
            <p:nvPr/>
          </p:nvSpPr>
          <p:spPr>
            <a:xfrm>
              <a:off x="9240893" y="3614323"/>
              <a:ext cx="2915157" cy="92333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(</a:t>
              </a:r>
              <a:r>
                <a:rPr lang="en-US" b="1" dirty="0"/>
                <a:t>-</a:t>
              </a:r>
              <a:r>
                <a:rPr lang="en-US" b="1" dirty="0">
                  <a:solidFill>
                    <a:srgbClr val="FF0000"/>
                  </a:solidFill>
                </a:rPr>
                <a:t>256)</a:t>
              </a:r>
              <a:r>
                <a:rPr lang="en-US" b="1" dirty="0"/>
                <a:t> </a:t>
              </a:r>
              <a:r>
                <a:rPr lang="en-US" dirty="0"/>
                <a:t>&lt;= </a:t>
              </a:r>
              <a:r>
                <a:rPr lang="en-US" dirty="0">
                  <a:solidFill>
                    <a:srgbClr val="0070C0"/>
                  </a:solidFill>
                </a:rPr>
                <a:t>imm8</a:t>
              </a:r>
              <a:r>
                <a:rPr lang="en-US" dirty="0"/>
                <a:t> &lt;= 255  + values from "rotating" bits - later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1633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32" grpId="0"/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8CBA84-1E26-CB4C-98CF-5F6C6FF84ED6}"/>
              </a:ext>
            </a:extLst>
          </p:cNvPr>
          <p:cNvSpPr/>
          <p:nvPr/>
        </p:nvSpPr>
        <p:spPr>
          <a:xfrm>
            <a:off x="1896273" y="803653"/>
            <a:ext cx="8139825" cy="27127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6DEBE-41EE-0849-A5D7-0919F47F5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515600" cy="558193"/>
          </a:xfrm>
        </p:spPr>
        <p:txBody>
          <a:bodyPr/>
          <a:lstStyle/>
          <a:p>
            <a:r>
              <a:rPr lang="en-US" dirty="0"/>
              <a:t>First Look: </a:t>
            </a:r>
            <a:r>
              <a:rPr lang="en-US" dirty="0">
                <a:solidFill>
                  <a:srgbClr val="FF0000"/>
                </a:solidFill>
              </a:rPr>
              <a:t>Add/Sub </a:t>
            </a:r>
            <a:r>
              <a:rPr lang="en-US" dirty="0"/>
              <a:t>Registers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36E2-9EEC-AF41-92B0-57674F47B4E8}"/>
              </a:ext>
            </a:extLst>
          </p:cNvPr>
          <p:cNvSpPr txBox="1"/>
          <p:nvPr/>
        </p:nvSpPr>
        <p:spPr>
          <a:xfrm>
            <a:off x="2033452" y="929420"/>
            <a:ext cx="2929053" cy="2248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add	r0, r1, r2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ea typeface="Arial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// Adds r1 to r2 and</a:t>
            </a:r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// stores the result // in r0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AEBA90A-8AB4-AC47-B31A-2897D784A621}"/>
              </a:ext>
            </a:extLst>
          </p:cNvPr>
          <p:cNvGrpSpPr/>
          <p:nvPr/>
        </p:nvGrpSpPr>
        <p:grpSpPr>
          <a:xfrm>
            <a:off x="4962505" y="892023"/>
            <a:ext cx="4066663" cy="2430075"/>
            <a:chOff x="3690497" y="2172403"/>
            <a:chExt cx="4066663" cy="243007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411193E-CA21-8D4C-9F18-5B309B67C483}"/>
                </a:ext>
              </a:extLst>
            </p:cNvPr>
            <p:cNvSpPr/>
            <p:nvPr/>
          </p:nvSpPr>
          <p:spPr>
            <a:xfrm>
              <a:off x="4571445" y="3980926"/>
              <a:ext cx="3185715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register r0</a:t>
              </a:r>
              <a:endParaRPr lang="en-US" sz="2800" dirty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D0B55AD1-BB85-2D4F-BDCB-FDCC41EF5897}"/>
                </a:ext>
              </a:extLst>
            </p:cNvPr>
            <p:cNvSpPr/>
            <p:nvPr/>
          </p:nvSpPr>
          <p:spPr>
            <a:xfrm>
              <a:off x="5834351" y="3032895"/>
              <a:ext cx="689377" cy="791321"/>
            </a:xfrm>
            <a:prstGeom prst="downArrow">
              <a:avLst/>
            </a:prstGeom>
            <a:solidFill>
              <a:srgbClr val="0070C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44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95A527-0B7E-0D48-81AE-38D45AC08C16}"/>
                </a:ext>
              </a:extLst>
            </p:cNvPr>
            <p:cNvSpPr/>
            <p:nvPr/>
          </p:nvSpPr>
          <p:spPr>
            <a:xfrm>
              <a:off x="3690497" y="2172403"/>
              <a:ext cx="2126437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</a:t>
              </a:r>
              <a:r>
                <a:rPr lang="en-US" sz="2800" dirty="0">
                  <a:solidFill>
                    <a:srgbClr val="000000"/>
                  </a:solidFill>
                  <a:effectLst/>
                  <a:ea typeface="Arial"/>
                </a:rPr>
                <a:t>egister r1</a:t>
              </a:r>
              <a:endParaRPr lang="en-US" sz="2800" dirty="0">
                <a:solidFill>
                  <a:srgbClr val="000000"/>
                </a:solidFill>
                <a:effectLst/>
                <a:latin typeface="Arial"/>
                <a:ea typeface="Arial"/>
              </a:endParaRP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759A5FED-F399-6C41-A0DD-C76A99C3C1F1}"/>
              </a:ext>
            </a:extLst>
          </p:cNvPr>
          <p:cNvSpPr/>
          <p:nvPr/>
        </p:nvSpPr>
        <p:spPr>
          <a:xfrm>
            <a:off x="7697788" y="892023"/>
            <a:ext cx="2126437" cy="6215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srgbClr val="000000"/>
                </a:solidFill>
                <a:ea typeface="Arial"/>
              </a:rPr>
              <a:t>r</a:t>
            </a:r>
            <a:r>
              <a:rPr lang="en-US" sz="2800" dirty="0">
                <a:solidFill>
                  <a:srgbClr val="000000"/>
                </a:solidFill>
                <a:effectLst/>
                <a:ea typeface="Arial"/>
              </a:rPr>
              <a:t>egister r2</a:t>
            </a:r>
            <a:endParaRPr lang="en-US" sz="2800" dirty="0">
              <a:solidFill>
                <a:srgbClr val="000000"/>
              </a:solidFill>
              <a:effectLst/>
              <a:latin typeface="Arial"/>
              <a:ea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6A781A-1CFD-174D-AFEB-B7143541DC39}"/>
              </a:ext>
            </a:extLst>
          </p:cNvPr>
          <p:cNvSpPr txBox="1"/>
          <p:nvPr/>
        </p:nvSpPr>
        <p:spPr>
          <a:xfrm>
            <a:off x="7151151" y="924141"/>
            <a:ext cx="4844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+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14B896-221B-874F-942A-D86640C8AD6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172EB6A-8C4F-5D49-9D98-9FEA6788E928}"/>
              </a:ext>
            </a:extLst>
          </p:cNvPr>
          <p:cNvGrpSpPr/>
          <p:nvPr/>
        </p:nvGrpSpPr>
        <p:grpSpPr>
          <a:xfrm>
            <a:off x="1878856" y="3892727"/>
            <a:ext cx="8157242" cy="2735087"/>
            <a:chOff x="1878856" y="3892727"/>
            <a:chExt cx="8157242" cy="273508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9B03B77-5323-3644-9A7B-53C315F4212C}"/>
                </a:ext>
              </a:extLst>
            </p:cNvPr>
            <p:cNvSpPr/>
            <p:nvPr/>
          </p:nvSpPr>
          <p:spPr>
            <a:xfrm>
              <a:off x="1878856" y="3915017"/>
              <a:ext cx="8157242" cy="271279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639D159-6349-BD47-92CB-AC27D4B9D142}"/>
                </a:ext>
              </a:extLst>
            </p:cNvPr>
            <p:cNvSpPr txBox="1"/>
            <p:nvPr/>
          </p:nvSpPr>
          <p:spPr>
            <a:xfrm>
              <a:off x="2016033" y="4040785"/>
              <a:ext cx="3958047" cy="2248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ea typeface="Calibri"/>
                  <a:cs typeface="Consolas" panose="020B0609020204030204" pitchFamily="49" charset="0"/>
                </a:rPr>
                <a:t>sub	r0, r1, 100</a:t>
              </a:r>
              <a:endParaRPr lang="en-US" sz="2400" dirty="0">
                <a:solidFill>
                  <a:srgbClr val="0070C0"/>
                </a:solidFill>
                <a:latin typeface="Consolas" panose="020B0609020204030204" pitchFamily="49" charset="0"/>
                <a:ea typeface="Arial"/>
                <a:cs typeface="Consolas" panose="020B0609020204030204" pitchFamily="49" charset="0"/>
              </a:endParaRP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  <a:ea typeface="Calibri"/>
                  <a:cs typeface="Consolas" panose="020B0609020204030204" pitchFamily="49" charset="0"/>
                </a:rPr>
                <a:t>// Perform r1 – 100 and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  <a:ea typeface="Arial"/>
                  <a:cs typeface="Consolas" panose="020B0609020204030204" pitchFamily="49" charset="0"/>
                </a:rPr>
                <a:t>// stores the result in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  <a:ea typeface="Arial"/>
                  <a:cs typeface="Consolas" panose="020B0609020204030204" pitchFamily="49" charset="0"/>
                </a:rPr>
                <a:t>// r0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1444FC4-0E87-D944-81B4-A83E1C2FB557}"/>
                </a:ext>
              </a:extLst>
            </p:cNvPr>
            <p:cNvGrpSpPr/>
            <p:nvPr/>
          </p:nvGrpSpPr>
          <p:grpSpPr>
            <a:xfrm>
              <a:off x="5055610" y="4003953"/>
              <a:ext cx="4066663" cy="2430075"/>
              <a:chOff x="3690497" y="2172403"/>
              <a:chExt cx="4066663" cy="2430075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BA7B186-FFB1-3B4B-B48D-0AB615DF4B10}"/>
                  </a:ext>
                </a:extLst>
              </p:cNvPr>
              <p:cNvSpPr/>
              <p:nvPr/>
            </p:nvSpPr>
            <p:spPr>
              <a:xfrm>
                <a:off x="4571445" y="3980926"/>
                <a:ext cx="3185715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register r0</a:t>
                </a:r>
                <a:endParaRPr lang="en-US" sz="2800" dirty="0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21" name="Down Arrow 20">
                <a:extLst>
                  <a:ext uri="{FF2B5EF4-FFF2-40B4-BE49-F238E27FC236}">
                    <a16:creationId xmlns:a16="http://schemas.microsoft.com/office/drawing/2014/main" id="{EDD7F647-C7BE-6F4E-974D-BA0F721A3831}"/>
                  </a:ext>
                </a:extLst>
              </p:cNvPr>
              <p:cNvSpPr/>
              <p:nvPr/>
            </p:nvSpPr>
            <p:spPr>
              <a:xfrm>
                <a:off x="5758206" y="3033461"/>
                <a:ext cx="689377" cy="791321"/>
              </a:xfrm>
              <a:prstGeom prst="downArrow">
                <a:avLst/>
              </a:prstGeom>
              <a:solidFill>
                <a:srgbClr val="0070C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440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A63C9888-E1E9-5949-A20D-281DA5A4FD47}"/>
                  </a:ext>
                </a:extLst>
              </p:cNvPr>
              <p:cNvSpPr/>
              <p:nvPr/>
            </p:nvSpPr>
            <p:spPr>
              <a:xfrm>
                <a:off x="3690497" y="2172403"/>
                <a:ext cx="2126437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r</a:t>
                </a:r>
                <a:r>
                  <a:rPr lang="en-US" sz="2800" dirty="0">
                    <a:solidFill>
                      <a:srgbClr val="000000"/>
                    </a:solidFill>
                    <a:effectLst/>
                    <a:ea typeface="Arial"/>
                  </a:rPr>
                  <a:t>egister r1</a:t>
                </a:r>
                <a:endParaRPr lang="en-US" sz="2800" dirty="0">
                  <a:solidFill>
                    <a:srgbClr val="000000"/>
                  </a:solidFill>
                  <a:effectLst/>
                  <a:latin typeface="Arial"/>
                  <a:ea typeface="Arial"/>
                </a:endParaRPr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908A51-1861-5A4C-BBA7-3B6645067F26}"/>
                </a:ext>
              </a:extLst>
            </p:cNvPr>
            <p:cNvSpPr/>
            <p:nvPr/>
          </p:nvSpPr>
          <p:spPr>
            <a:xfrm>
              <a:off x="7763761" y="4003953"/>
              <a:ext cx="2126437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100</a:t>
              </a:r>
              <a:endParaRPr lang="en-US" sz="2800" dirty="0">
                <a:solidFill>
                  <a:srgbClr val="000000"/>
                </a:solidFill>
                <a:effectLst/>
                <a:latin typeface="Arial"/>
                <a:ea typeface="Arial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69FCDF5-B240-B647-B69D-357C1E8E9B2A}"/>
                </a:ext>
              </a:extLst>
            </p:cNvPr>
            <p:cNvSpPr txBox="1"/>
            <p:nvPr/>
          </p:nvSpPr>
          <p:spPr>
            <a:xfrm>
              <a:off x="7272953" y="3892727"/>
              <a:ext cx="3561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tx2"/>
                  </a:solidFill>
                </a:rPr>
                <a:t>-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8276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ontent Placeholder 2">
            <a:extLst>
              <a:ext uri="{FF2B5EF4-FFF2-40B4-BE49-F238E27FC236}">
                <a16:creationId xmlns:a16="http://schemas.microsoft.com/office/drawing/2014/main" id="{3C938D27-F659-1640-B19E-DDC679C9BAB1}"/>
              </a:ext>
            </a:extLst>
          </p:cNvPr>
          <p:cNvSpPr txBox="1">
            <a:spLocks/>
          </p:cNvSpPr>
          <p:nvPr/>
        </p:nvSpPr>
        <p:spPr>
          <a:xfrm>
            <a:off x="2591045" y="4337795"/>
            <a:ext cx="6180849" cy="14578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r2, r3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r2 + r3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r1, 1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r1 – 1; or r1--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	r1, r2, 234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r2 + 234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37" y="-2628"/>
            <a:ext cx="10515600" cy="603658"/>
          </a:xfrm>
        </p:spPr>
        <p:txBody>
          <a:bodyPr/>
          <a:lstStyle/>
          <a:p>
            <a:r>
              <a:rPr lang="en-US" dirty="0"/>
              <a:t>add/sub – Add or Subtract two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4166-69B8-C54C-89AD-C39CD6155C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36931" y="2058266"/>
            <a:ext cx="6867630" cy="182360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+ constant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- constant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Rm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+ Rm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Rm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- Rm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86A6D9-2072-0048-B223-8F849D28FA8F}"/>
              </a:ext>
            </a:extLst>
          </p:cNvPr>
          <p:cNvGrpSpPr/>
          <p:nvPr/>
        </p:nvGrpSpPr>
        <p:grpSpPr>
          <a:xfrm>
            <a:off x="224481" y="597902"/>
            <a:ext cx="6081368" cy="1343783"/>
            <a:chOff x="464451" y="748523"/>
            <a:chExt cx="6081368" cy="1343783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5CEAD13-71C7-AA41-9B17-0E5E3E063C52}"/>
                </a:ext>
              </a:extLst>
            </p:cNvPr>
            <p:cNvGrpSpPr/>
            <p:nvPr/>
          </p:nvGrpSpPr>
          <p:grpSpPr>
            <a:xfrm>
              <a:off x="464451" y="748523"/>
              <a:ext cx="6081368" cy="1343783"/>
              <a:chOff x="209950" y="457200"/>
              <a:chExt cx="6081368" cy="1343783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371D108-E0AA-0848-860F-3E75D9FA65DD}"/>
                  </a:ext>
                </a:extLst>
              </p:cNvPr>
              <p:cNvSpPr/>
              <p:nvPr/>
            </p:nvSpPr>
            <p:spPr>
              <a:xfrm>
                <a:off x="209950" y="457200"/>
                <a:ext cx="6081368" cy="134378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4FD77C54-05A5-744F-B9E9-544A67D5507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711849" y="931210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D21C892-7937-924F-9559-BD68A83B95F7}"/>
                  </a:ext>
                </a:extLst>
              </p:cNvPr>
              <p:cNvSpPr txBox="1"/>
              <p:nvPr/>
            </p:nvSpPr>
            <p:spPr>
              <a:xfrm>
                <a:off x="4017741" y="1300600"/>
                <a:ext cx="2210862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 constant</a:t>
                </a:r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B30B3D10-8B0D-8C41-A468-927BBDA3079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2422347" y="982957"/>
                <a:ext cx="1" cy="372879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88FF6F6-4164-9A49-938D-A39E1A29C46C}"/>
                  </a:ext>
                </a:extLst>
              </p:cNvPr>
              <p:cNvSpPr txBox="1"/>
              <p:nvPr/>
            </p:nvSpPr>
            <p:spPr>
              <a:xfrm>
                <a:off x="1342217" y="1300600"/>
                <a:ext cx="1298885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destination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BDE5BF2C-2629-C744-8B0D-78CF7823E491}"/>
                  </a:ext>
                </a:extLst>
              </p:cNvPr>
              <p:cNvSpPr txBox="1"/>
              <p:nvPr/>
            </p:nvSpPr>
            <p:spPr>
              <a:xfrm>
                <a:off x="291036" y="572258"/>
                <a:ext cx="1863180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add/sub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BB1A992-B4E5-E342-BDA8-AE16EC2AE411}"/>
                  </a:ext>
                </a:extLst>
              </p:cNvPr>
              <p:cNvSpPr txBox="1"/>
              <p:nvPr/>
            </p:nvSpPr>
            <p:spPr>
              <a:xfrm>
                <a:off x="2158398" y="576909"/>
                <a:ext cx="836233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Rd</a:t>
                </a: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8C29FCD-938B-0642-8FE2-EA468EC551AE}"/>
                </a:ext>
              </a:extLst>
            </p:cNvPr>
            <p:cNvSpPr txBox="1"/>
            <p:nvPr/>
          </p:nvSpPr>
          <p:spPr>
            <a:xfrm>
              <a:off x="4078200" y="869929"/>
              <a:ext cx="668773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rot4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81031-AD30-C54D-AB8A-D78530964807}"/>
                </a:ext>
              </a:extLst>
            </p:cNvPr>
            <p:cNvSpPr txBox="1"/>
            <p:nvPr/>
          </p:nvSpPr>
          <p:spPr>
            <a:xfrm>
              <a:off x="4742594" y="871069"/>
              <a:ext cx="853119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imm8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DC38710-D173-7840-8FBC-EDD4F1537E3C}"/>
                </a:ext>
              </a:extLst>
            </p:cNvPr>
            <p:cNvSpPr txBox="1"/>
            <p:nvPr/>
          </p:nvSpPr>
          <p:spPr>
            <a:xfrm>
              <a:off x="3249132" y="869956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26798A9-E40D-DF4F-AEB5-3FE580F41AF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661920" y="1229646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ED82A35-85C8-DA4D-A85A-A8032624032B}"/>
                </a:ext>
              </a:extLst>
            </p:cNvPr>
            <p:cNvSpPr txBox="1"/>
            <p:nvPr/>
          </p:nvSpPr>
          <p:spPr>
            <a:xfrm>
              <a:off x="2970649" y="1597274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375A415-3622-F943-997A-8F5251EE2268}"/>
              </a:ext>
            </a:extLst>
          </p:cNvPr>
          <p:cNvGrpSpPr/>
          <p:nvPr/>
        </p:nvGrpSpPr>
        <p:grpSpPr>
          <a:xfrm>
            <a:off x="6426697" y="597902"/>
            <a:ext cx="5555729" cy="1343783"/>
            <a:chOff x="6773348" y="748523"/>
            <a:chExt cx="5555729" cy="1343783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587E1456-CE19-8E44-ACF0-B63B5158D0D6}"/>
                </a:ext>
              </a:extLst>
            </p:cNvPr>
            <p:cNvGrpSpPr/>
            <p:nvPr/>
          </p:nvGrpSpPr>
          <p:grpSpPr>
            <a:xfrm>
              <a:off x="6773348" y="748523"/>
              <a:ext cx="5555729" cy="1343783"/>
              <a:chOff x="209949" y="457200"/>
              <a:chExt cx="5555729" cy="1343783"/>
            </a:xfrm>
          </p:grpSpPr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CD915F3D-A940-384A-A89D-829A31AC5808}"/>
                  </a:ext>
                </a:extLst>
              </p:cNvPr>
              <p:cNvSpPr/>
              <p:nvPr/>
            </p:nvSpPr>
            <p:spPr>
              <a:xfrm>
                <a:off x="209949" y="457200"/>
                <a:ext cx="5555729" cy="134378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5B1537C3-4AD2-DB4B-B388-5BB863A507F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322931" y="996755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7F961CBE-8960-5B44-ACB5-9462B10CC03B}"/>
                  </a:ext>
                </a:extLst>
              </p:cNvPr>
              <p:cNvSpPr txBox="1"/>
              <p:nvPr/>
            </p:nvSpPr>
            <p:spPr>
              <a:xfrm>
                <a:off x="4144702" y="1361818"/>
                <a:ext cx="1274708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657EA164-2CEB-B847-B347-7CE55662313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2448326" y="1044019"/>
                <a:ext cx="1" cy="372879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F0C85C6A-7348-3B4F-BCCE-3CBC799DDF3B}"/>
                  </a:ext>
                </a:extLst>
              </p:cNvPr>
              <p:cNvSpPr txBox="1"/>
              <p:nvPr/>
            </p:nvSpPr>
            <p:spPr>
              <a:xfrm>
                <a:off x="1400975" y="1366146"/>
                <a:ext cx="1332001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destination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A281571F-F8F0-6E47-A4C7-F02C9176B2C1}"/>
                  </a:ext>
                </a:extLst>
              </p:cNvPr>
              <p:cNvSpPr txBox="1"/>
              <p:nvPr/>
            </p:nvSpPr>
            <p:spPr>
              <a:xfrm>
                <a:off x="379439" y="636559"/>
                <a:ext cx="1805351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add/sub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771EE205-B4DF-974F-9A33-AC5140B67A7F}"/>
                  </a:ext>
                </a:extLst>
              </p:cNvPr>
              <p:cNvSpPr txBox="1"/>
              <p:nvPr/>
            </p:nvSpPr>
            <p:spPr>
              <a:xfrm>
                <a:off x="2184377" y="637971"/>
                <a:ext cx="836233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Rd</a:t>
                </a: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05E515E-D899-B54A-8D61-4735C4F44E08}"/>
                </a:ext>
              </a:extLst>
            </p:cNvPr>
            <p:cNvSpPr txBox="1"/>
            <p:nvPr/>
          </p:nvSpPr>
          <p:spPr>
            <a:xfrm>
              <a:off x="9584009" y="931018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15FE4A25-6005-DA48-A8D5-9E29D5B21A5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0007417" y="1316548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E305E5F-DCFF-5B4A-A468-FA0B8D0F85E9}"/>
                </a:ext>
              </a:extLst>
            </p:cNvPr>
            <p:cNvSpPr txBox="1"/>
            <p:nvPr/>
          </p:nvSpPr>
          <p:spPr>
            <a:xfrm>
              <a:off x="9397096" y="1662411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7C04821-8F93-574E-B53E-475A9DD5091E}"/>
                </a:ext>
              </a:extLst>
            </p:cNvPr>
            <p:cNvSpPr txBox="1"/>
            <p:nvPr/>
          </p:nvSpPr>
          <p:spPr>
            <a:xfrm>
              <a:off x="10426516" y="940078"/>
              <a:ext cx="834347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Rm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FE448C78-1D13-D842-A09C-00D7A2EB2C0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78581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3" grpId="0" uiExpand="1" build="p" animBg="1"/>
      <p:bldP spid="3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B3F6-9EED-2247-B534-40D364C98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82" y="-25998"/>
            <a:ext cx="10515600" cy="715294"/>
          </a:xfrm>
        </p:spPr>
        <p:txBody>
          <a:bodyPr/>
          <a:lstStyle/>
          <a:p>
            <a:r>
              <a:rPr lang="en-US" dirty="0"/>
              <a:t>Writing a Sequence of Add &amp; Subtract Instructions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06D1DA-05BA-B049-A6A9-81AAF8DE0987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33367" y="795347"/>
            <a:ext cx="5256696" cy="381424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dirty="0"/>
              <a:t>You need to perform the following sequence of integer adds/subtracts</a:t>
            </a:r>
          </a:p>
          <a:p>
            <a:pPr marL="0" indent="0">
              <a:buNone/>
            </a:pPr>
            <a:r>
              <a:rPr lang="en-US" sz="2000" b="1" dirty="0">
                <a:latin typeface="Courier New" charset="0"/>
                <a:ea typeface="宋体" charset="0"/>
                <a:cs typeface="宋体" charset="0"/>
              </a:rPr>
              <a:t>	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 = b + c + d - e;</a:t>
            </a:r>
          </a:p>
          <a:p>
            <a:r>
              <a:rPr lang="en-US" sz="2000" dirty="0">
                <a:ea typeface="宋体" charset="0"/>
                <a:cs typeface="宋体" charset="0"/>
              </a:rPr>
              <a:t>Since ARM uses a </a:t>
            </a:r>
            <a:r>
              <a:rPr lang="en-US" sz="2000" dirty="0">
                <a:solidFill>
                  <a:srgbClr val="2C895B"/>
                </a:solidFill>
                <a:ea typeface="宋体" charset="0"/>
                <a:cs typeface="宋体" charset="0"/>
              </a:rPr>
              <a:t>three-operand instruction</a:t>
            </a:r>
            <a:r>
              <a:rPr lang="en-US" sz="2000" dirty="0">
                <a:ea typeface="宋体" charset="0"/>
                <a:cs typeface="宋体" charset="0"/>
              </a:rPr>
              <a:t> set, </a:t>
            </a:r>
            <a:r>
              <a:rPr lang="en-US" sz="2000" dirty="0">
                <a:solidFill>
                  <a:srgbClr val="0070C0"/>
                </a:solidFill>
                <a:ea typeface="宋体" charset="0"/>
                <a:cs typeface="宋体" charset="0"/>
              </a:rPr>
              <a:t>you can only operate on </a:t>
            </a:r>
            <a:r>
              <a:rPr lang="en-US" sz="2000" dirty="0">
                <a:solidFill>
                  <a:srgbClr val="C00000"/>
                </a:solidFill>
                <a:ea typeface="宋体" charset="0"/>
                <a:cs typeface="宋体" charset="0"/>
              </a:rPr>
              <a:t>two operands </a:t>
            </a:r>
            <a:r>
              <a:rPr lang="en-US" sz="2000" dirty="0">
                <a:solidFill>
                  <a:srgbClr val="0070C0"/>
                </a:solidFill>
                <a:ea typeface="宋体" charset="0"/>
                <a:cs typeface="宋体" charset="0"/>
              </a:rPr>
              <a:t>at a time</a:t>
            </a:r>
          </a:p>
          <a:p>
            <a:r>
              <a:rPr lang="en-US" sz="2000" dirty="0">
                <a:ea typeface="宋体" charset="0"/>
                <a:cs typeface="宋体" charset="0"/>
              </a:rPr>
              <a:t>So, you need to use </a:t>
            </a:r>
            <a:r>
              <a:rPr lang="en-US" sz="2000" dirty="0">
                <a:solidFill>
                  <a:srgbClr val="0070C0"/>
                </a:solidFill>
                <a:ea typeface="宋体" charset="0"/>
                <a:cs typeface="宋体" charset="0"/>
              </a:rPr>
              <a:t>one register as an </a:t>
            </a:r>
            <a:r>
              <a:rPr lang="en-US" sz="2000" b="1" dirty="0">
                <a:solidFill>
                  <a:srgbClr val="0070C0"/>
                </a:solidFill>
                <a:ea typeface="宋体" charset="0"/>
                <a:cs typeface="宋体" charset="0"/>
              </a:rPr>
              <a:t>accumulator</a:t>
            </a:r>
            <a:r>
              <a:rPr lang="en-US" sz="2000" dirty="0">
                <a:ea typeface="宋体" charset="0"/>
                <a:cs typeface="宋体" charset="0"/>
              </a:rPr>
              <a:t> and create </a:t>
            </a:r>
            <a:r>
              <a:rPr lang="en-US" sz="2000" b="1" dirty="0">
                <a:solidFill>
                  <a:srgbClr val="0070C0"/>
                </a:solidFill>
                <a:ea typeface="宋体" charset="0"/>
                <a:cs typeface="宋体" charset="0"/>
              </a:rPr>
              <a:t>a sequence of add instructions</a:t>
            </a:r>
            <a:r>
              <a:rPr lang="en-US" sz="2000" dirty="0">
                <a:ea typeface="宋体" charset="0"/>
                <a:cs typeface="宋体" charset="0"/>
              </a:rPr>
              <a:t> to build up the solution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539482-2110-BF4D-9345-114C7A89C49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569182" y="689296"/>
            <a:ext cx="4521200" cy="257865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  = b  + c  + d  - e;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r1 + r2 + r3 – r4;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((r1 + r2) + r3) – r4;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r1 + r2;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r0 + r3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r0 – r4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74F7DA-BC11-314B-9FF1-8F73D31952AA}"/>
              </a:ext>
            </a:extLst>
          </p:cNvPr>
          <p:cNvSpPr txBox="1"/>
          <p:nvPr/>
        </p:nvSpPr>
        <p:spPr>
          <a:xfrm>
            <a:off x="1613957" y="4715643"/>
            <a:ext cx="3078956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492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</a:t>
            </a:r>
          </a:p>
        </p:txBody>
      </p: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75579D43-FB7D-D640-9EAF-726F00A8149F}"/>
              </a:ext>
            </a:extLst>
          </p:cNvPr>
          <p:cNvSpPr txBox="1">
            <a:spLocks/>
          </p:cNvSpPr>
          <p:nvPr/>
        </p:nvSpPr>
        <p:spPr>
          <a:xfrm>
            <a:off x="7281091" y="4867013"/>
            <a:ext cx="3021858" cy="9180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 =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b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+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c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) – 5;</a:t>
            </a:r>
            <a:endParaRPr lang="en-US" sz="1200" dirty="0">
              <a:latin typeface="Consolas" panose="020B0609020204030204" pitchFamily="49" charset="0"/>
              <a:ea typeface="宋体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+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r2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) – 5;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7DCF37-A5D0-DD42-8D80-5037AC1024B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7B4D9DE9-1E96-8508-EFDB-91A7C80CDBA6}"/>
              </a:ext>
            </a:extLst>
          </p:cNvPr>
          <p:cNvSpPr txBox="1">
            <a:spLocks/>
          </p:cNvSpPr>
          <p:nvPr/>
        </p:nvSpPr>
        <p:spPr>
          <a:xfrm>
            <a:off x="6569182" y="3314803"/>
            <a:ext cx="4521200" cy="12509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r1, r2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r0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, r3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r0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, r4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8000528F-62B3-12D8-1837-110A1AE065E6}"/>
              </a:ext>
            </a:extLst>
          </p:cNvPr>
          <p:cNvSpPr txBox="1">
            <a:spLocks/>
          </p:cNvSpPr>
          <p:nvPr/>
        </p:nvSpPr>
        <p:spPr>
          <a:xfrm>
            <a:off x="7270931" y="5884797"/>
            <a:ext cx="3078956" cy="80864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r1, r2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r0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, 5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083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  <p:bldP spid="5" grpId="0" build="p" animBg="1"/>
      <p:bldP spid="9" grpId="0" animBg="1"/>
      <p:bldP spid="25" grpId="0" animBg="1"/>
      <p:bldP spid="7" grpId="0"/>
      <p:bldP spid="8" grpId="0" uiExpand="1" build="p" animBg="1"/>
      <p:bldP spid="1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D1A8354-FD5C-3D4A-A99C-C3D34064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22" y="148058"/>
            <a:ext cx="11658121" cy="440185"/>
          </a:xfrm>
        </p:spPr>
        <p:txBody>
          <a:bodyPr/>
          <a:lstStyle/>
          <a:p>
            <a:r>
              <a:rPr lang="en-US" dirty="0"/>
              <a:t>Line Layout in an Arm Assembly Source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3C145E-4643-AB42-8A2D-02C154E59D3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5504" y="2784387"/>
            <a:ext cx="11379446" cy="3603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000" dirty="0"/>
              <a:t>Assembly language source text files are </a:t>
            </a:r>
            <a:r>
              <a:rPr lang="en-US" sz="2000" b="1" dirty="0">
                <a:solidFill>
                  <a:srgbClr val="0070C0"/>
                </a:solidFill>
              </a:rPr>
              <a:t>line oriented</a:t>
            </a:r>
            <a:r>
              <a:rPr lang="en-US" sz="2000" dirty="0">
                <a:solidFill>
                  <a:srgbClr val="0070C0"/>
                </a:solidFill>
              </a:rPr>
              <a:t> (each ending in a '\n')</a:t>
            </a:r>
          </a:p>
          <a:p>
            <a:r>
              <a:rPr lang="en-US" sz="2000" b="1" dirty="0">
                <a:solidFill>
                  <a:srgbClr val="2C895B"/>
                </a:solidFill>
              </a:rPr>
              <a:t>Each line represents </a:t>
            </a:r>
            <a:r>
              <a:rPr lang="en-US" sz="2000" dirty="0">
                <a:solidFill>
                  <a:schemeClr val="tx2"/>
                </a:solidFill>
              </a:rPr>
              <a:t>a </a:t>
            </a:r>
            <a:r>
              <a:rPr lang="en-US" sz="2000" b="1" dirty="0">
                <a:solidFill>
                  <a:srgbClr val="C00000"/>
                </a:solidFill>
              </a:rPr>
              <a:t>starting address in memory </a:t>
            </a:r>
            <a:r>
              <a:rPr lang="en-US" sz="2000" dirty="0">
                <a:solidFill>
                  <a:schemeClr val="tx2"/>
                </a:solidFill>
              </a:rPr>
              <a:t>and does </a:t>
            </a:r>
            <a:r>
              <a:rPr lang="en-US" sz="2000" b="1" dirty="0">
                <a:solidFill>
                  <a:srgbClr val="0070C0"/>
                </a:solidFill>
              </a:rPr>
              <a:t>one</a:t>
            </a:r>
            <a:r>
              <a:rPr lang="en-US" sz="2000" dirty="0">
                <a:solidFill>
                  <a:srgbClr val="0070C0"/>
                </a:solidFill>
              </a:rPr>
              <a:t> of</a:t>
            </a:r>
            <a:r>
              <a:rPr lang="en-US" sz="2000" dirty="0">
                <a:solidFill>
                  <a:srgbClr val="C00000"/>
                </a:solidFill>
              </a:rPr>
              <a:t>: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Specifies the </a:t>
            </a:r>
            <a:r>
              <a:rPr lang="en-US" sz="2000" dirty="0">
                <a:solidFill>
                  <a:srgbClr val="2C895B"/>
                </a:solidFill>
              </a:rPr>
              <a:t>contents of memory for a </a:t>
            </a:r>
            <a:r>
              <a:rPr lang="en-US" sz="2000" dirty="0">
                <a:solidFill>
                  <a:srgbClr val="C00000"/>
                </a:solidFill>
              </a:rPr>
              <a:t>variable</a:t>
            </a:r>
            <a:r>
              <a:rPr lang="en-US" sz="2000" dirty="0">
                <a:solidFill>
                  <a:srgbClr val="2C895B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(segments containing data)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Specifies the </a:t>
            </a:r>
            <a:r>
              <a:rPr lang="en-US" sz="2000" dirty="0">
                <a:solidFill>
                  <a:srgbClr val="2C895B"/>
                </a:solidFill>
              </a:rPr>
              <a:t>contents of memory for an </a:t>
            </a:r>
            <a:r>
              <a:rPr lang="en-US" sz="2000" dirty="0">
                <a:solidFill>
                  <a:srgbClr val="C00000"/>
                </a:solidFill>
              </a:rPr>
              <a:t>instruction</a:t>
            </a:r>
            <a:r>
              <a:rPr lang="en-US" sz="2000" dirty="0">
                <a:solidFill>
                  <a:srgbClr val="2C895B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(text segment)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000" b="1" dirty="0">
                <a:solidFill>
                  <a:srgbClr val="2C895B"/>
                </a:solidFill>
              </a:rPr>
              <a:t>Assembler directives </a:t>
            </a:r>
            <a:r>
              <a:rPr lang="en-US" sz="2000" dirty="0">
                <a:solidFill>
                  <a:srgbClr val="F37440"/>
                </a:solidFill>
              </a:rPr>
              <a:t>tell the assembler to do something (</a:t>
            </a:r>
            <a:r>
              <a:rPr lang="en-US" sz="2000" dirty="0">
                <a:solidFill>
                  <a:schemeClr val="tx2"/>
                </a:solidFill>
              </a:rPr>
              <a:t>for example, change label scope, define a macro, etc.</a:t>
            </a:r>
            <a:r>
              <a:rPr lang="en-US" sz="2000" dirty="0">
                <a:solidFill>
                  <a:srgbClr val="F37440"/>
                </a:solidFill>
              </a:rPr>
              <a:t>)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that </a:t>
            </a:r>
            <a:r>
              <a:rPr lang="en-US" sz="2000" dirty="0">
                <a:solidFill>
                  <a:srgbClr val="C00000"/>
                </a:solidFill>
              </a:rPr>
              <a:t>does not allocate memory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Each line </a:t>
            </a:r>
            <a:r>
              <a:rPr lang="en-US" sz="2000" dirty="0"/>
              <a:t>is </a:t>
            </a:r>
            <a:r>
              <a:rPr lang="en-US" sz="2000" b="1" dirty="0">
                <a:solidFill>
                  <a:schemeClr val="accent5"/>
                </a:solidFill>
              </a:rPr>
              <a:t>organized </a:t>
            </a:r>
            <a:r>
              <a:rPr lang="en-US" sz="2000" b="1" dirty="0"/>
              <a:t>into</a:t>
            </a:r>
            <a:r>
              <a:rPr lang="en-US" sz="2000" b="1" dirty="0">
                <a:solidFill>
                  <a:schemeClr val="accent5"/>
                </a:solidFill>
              </a:rPr>
              <a:t> up to four </a:t>
            </a:r>
            <a:r>
              <a:rPr lang="en-US" sz="2000" b="1" u="sng" dirty="0">
                <a:solidFill>
                  <a:schemeClr val="accent5"/>
                </a:solidFill>
              </a:rPr>
              <a:t>columns</a:t>
            </a:r>
            <a:r>
              <a:rPr lang="en-US" sz="2000" b="1" dirty="0">
                <a:solidFill>
                  <a:schemeClr val="accent5"/>
                </a:solidFill>
              </a:rPr>
              <a:t> 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</a:rPr>
              <a:t>Not every column is used </a:t>
            </a:r>
            <a:r>
              <a:rPr lang="en-US" sz="2000" dirty="0"/>
              <a:t>on each line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</a:rPr>
              <a:t>Not every line </a:t>
            </a:r>
            <a:r>
              <a:rPr lang="en-US" sz="2000" dirty="0"/>
              <a:t>will result in </a:t>
            </a:r>
            <a:r>
              <a:rPr lang="en-US" sz="2000" dirty="0">
                <a:solidFill>
                  <a:srgbClr val="2C895B"/>
                </a:solidFill>
              </a:rPr>
              <a:t>memory being allocated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0F15FB3-73BE-BF4A-9AAE-299EADE44E44}"/>
              </a:ext>
            </a:extLst>
          </p:cNvPr>
          <p:cNvSpPr/>
          <p:nvPr/>
        </p:nvSpPr>
        <p:spPr bwMode="auto">
          <a:xfrm>
            <a:off x="1941647" y="1122326"/>
            <a:ext cx="8197776" cy="47505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label:   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operation </a:t>
            </a: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operand(s) 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comments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6C801A7-96FA-0945-9555-3F93DB681ED9}"/>
              </a:ext>
            </a:extLst>
          </p:cNvPr>
          <p:cNvGrpSpPr/>
          <p:nvPr/>
        </p:nvGrpSpPr>
        <p:grpSpPr>
          <a:xfrm>
            <a:off x="3243737" y="1620835"/>
            <a:ext cx="569387" cy="720945"/>
            <a:chOff x="2725206" y="809171"/>
            <a:chExt cx="569387" cy="72094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1B7E5EC-C9F7-5C4A-A6C8-07C0D69352AB}"/>
                </a:ext>
              </a:extLst>
            </p:cNvPr>
            <p:cNvSpPr txBox="1"/>
            <p:nvPr/>
          </p:nvSpPr>
          <p:spPr>
            <a:xfrm>
              <a:off x="2725206" y="1130006"/>
              <a:ext cx="569387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tab</a:t>
              </a:r>
            </a:p>
          </p:txBody>
        </p:sp>
        <p:sp>
          <p:nvSpPr>
            <p:cNvPr id="3" name="Up Arrow 2">
              <a:extLst>
                <a:ext uri="{FF2B5EF4-FFF2-40B4-BE49-F238E27FC236}">
                  <a16:creationId xmlns:a16="http://schemas.microsoft.com/office/drawing/2014/main" id="{0DB671EC-9253-FE41-9435-DC3008ADB3B0}"/>
                </a:ext>
              </a:extLst>
            </p:cNvPr>
            <p:cNvSpPr/>
            <p:nvPr/>
          </p:nvSpPr>
          <p:spPr>
            <a:xfrm>
              <a:off x="2912532" y="809171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90B6F50-CD6E-4A41-BF27-601280BBECFE}"/>
              </a:ext>
            </a:extLst>
          </p:cNvPr>
          <p:cNvGrpSpPr/>
          <p:nvPr/>
        </p:nvGrpSpPr>
        <p:grpSpPr>
          <a:xfrm>
            <a:off x="4549206" y="1499923"/>
            <a:ext cx="1636987" cy="707225"/>
            <a:chOff x="2191405" y="809171"/>
            <a:chExt cx="1636987" cy="70722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A0C63AE-3416-7741-ADE3-125DDC10F021}"/>
                </a:ext>
              </a:extLst>
            </p:cNvPr>
            <p:cNvSpPr txBox="1"/>
            <p:nvPr/>
          </p:nvSpPr>
          <p:spPr>
            <a:xfrm>
              <a:off x="2191405" y="1116286"/>
              <a:ext cx="1636987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white space</a:t>
              </a:r>
            </a:p>
          </p:txBody>
        </p:sp>
        <p:sp>
          <p:nvSpPr>
            <p:cNvPr id="11" name="Up Arrow 10">
              <a:extLst>
                <a:ext uri="{FF2B5EF4-FFF2-40B4-BE49-F238E27FC236}">
                  <a16:creationId xmlns:a16="http://schemas.microsoft.com/office/drawing/2014/main" id="{F44286AD-A712-1D45-B37C-FD843C419AE6}"/>
                </a:ext>
              </a:extLst>
            </p:cNvPr>
            <p:cNvSpPr/>
            <p:nvPr/>
          </p:nvSpPr>
          <p:spPr>
            <a:xfrm>
              <a:off x="2912532" y="809171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6A1696-84AE-6349-BE29-A4A9A432979D}"/>
              </a:ext>
            </a:extLst>
          </p:cNvPr>
          <p:cNvGrpSpPr/>
          <p:nvPr/>
        </p:nvGrpSpPr>
        <p:grpSpPr>
          <a:xfrm>
            <a:off x="6447611" y="1564536"/>
            <a:ext cx="1636987" cy="707225"/>
            <a:chOff x="2191405" y="809171"/>
            <a:chExt cx="1636987" cy="70722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AF06D98-E8C2-D64B-83FD-E9398A88F755}"/>
                </a:ext>
              </a:extLst>
            </p:cNvPr>
            <p:cNvSpPr txBox="1"/>
            <p:nvPr/>
          </p:nvSpPr>
          <p:spPr>
            <a:xfrm>
              <a:off x="2191405" y="1116286"/>
              <a:ext cx="1636987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white space</a:t>
              </a:r>
            </a:p>
          </p:txBody>
        </p:sp>
        <p:sp>
          <p:nvSpPr>
            <p:cNvPr id="14" name="Up Arrow 13">
              <a:extLst>
                <a:ext uri="{FF2B5EF4-FFF2-40B4-BE49-F238E27FC236}">
                  <a16:creationId xmlns:a16="http://schemas.microsoft.com/office/drawing/2014/main" id="{4BE7FFB5-74CD-334C-BA8F-BD191ADA7F33}"/>
                </a:ext>
              </a:extLst>
            </p:cNvPr>
            <p:cNvSpPr/>
            <p:nvPr/>
          </p:nvSpPr>
          <p:spPr>
            <a:xfrm>
              <a:off x="2912532" y="809171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16EA4E0-E90D-4D4F-9403-601DF707E1B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E69E09-2D51-F287-F551-C4502D99F024}"/>
              </a:ext>
            </a:extLst>
          </p:cNvPr>
          <p:cNvSpPr txBox="1"/>
          <p:nvPr/>
        </p:nvSpPr>
        <p:spPr>
          <a:xfrm>
            <a:off x="1941647" y="588243"/>
            <a:ext cx="7399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column 1	column 2	column 3	     column 4</a:t>
            </a:r>
          </a:p>
        </p:txBody>
      </p:sp>
    </p:spTree>
    <p:extLst>
      <p:ext uri="{BB962C8B-B14F-4D97-AF65-F5344CB8AC3E}">
        <p14:creationId xmlns:p14="http://schemas.microsoft.com/office/powerpoint/2010/main" val="86275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animBg="1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D1A8354-FD5C-3D4A-A99C-C3D34064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22" y="148058"/>
            <a:ext cx="11658121" cy="440185"/>
          </a:xfrm>
        </p:spPr>
        <p:txBody>
          <a:bodyPr/>
          <a:lstStyle/>
          <a:p>
            <a:r>
              <a:rPr lang="en-US" dirty="0"/>
              <a:t>Labels in Arm Assembly - 1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3C145E-4643-AB42-8A2D-02C154E59D3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6639" y="3119199"/>
            <a:ext cx="10308270" cy="353364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00B050"/>
                </a:solidFill>
              </a:rPr>
              <a:t>Labels</a:t>
            </a:r>
            <a:r>
              <a:rPr lang="en-US" sz="2000" dirty="0"/>
              <a:t> (optional); starts in column 1 (often on a line by itself ABOVE the "operation")</a:t>
            </a:r>
          </a:p>
          <a:p>
            <a:pPr lvl="1"/>
            <a:r>
              <a:rPr lang="en-US" sz="2000" b="1" u="sng" dirty="0">
                <a:solidFill>
                  <a:srgbClr val="C00000"/>
                </a:solidFill>
              </a:rPr>
              <a:t>Only</a:t>
            </a:r>
            <a:r>
              <a:rPr lang="en-US" sz="2000" b="1" dirty="0">
                <a:solidFill>
                  <a:srgbClr val="C00000"/>
                </a:solidFill>
              </a:rPr>
              <a:t> put a label on a line </a:t>
            </a:r>
            <a:r>
              <a:rPr lang="en-US" sz="2000" dirty="0"/>
              <a:t>when you need to </a:t>
            </a:r>
            <a:r>
              <a:rPr lang="en-US" sz="2000" dirty="0">
                <a:solidFill>
                  <a:srgbClr val="0070C0"/>
                </a:solidFill>
              </a:rPr>
              <a:t>associate</a:t>
            </a:r>
            <a:r>
              <a:rPr lang="en-US" sz="2000" dirty="0"/>
              <a:t> a </a:t>
            </a:r>
            <a:r>
              <a:rPr lang="en-US" sz="2000" dirty="0">
                <a:solidFill>
                  <a:srgbClr val="2C895B"/>
                </a:solidFill>
              </a:rPr>
              <a:t>name (a global variable, a function name, a loop/ branch target, etc.)</a:t>
            </a:r>
            <a:r>
              <a:rPr lang="en-US" sz="2000" dirty="0"/>
              <a:t> to that </a:t>
            </a:r>
            <a:r>
              <a:rPr lang="en-US" sz="2000" dirty="0">
                <a:solidFill>
                  <a:srgbClr val="F37440"/>
                </a:solidFill>
              </a:rPr>
              <a:t>line's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70C0"/>
                </a:solidFill>
              </a:rPr>
              <a:t>location in memory</a:t>
            </a:r>
          </a:p>
          <a:p>
            <a:pPr lvl="1"/>
            <a:r>
              <a:rPr lang="en-US" sz="2000" dirty="0">
                <a:solidFill>
                  <a:schemeClr val="tx2"/>
                </a:solidFill>
              </a:rPr>
              <a:t>You then </a:t>
            </a:r>
            <a:r>
              <a:rPr lang="en-US" sz="2000" dirty="0">
                <a:solidFill>
                  <a:srgbClr val="2C895B"/>
                </a:solidFill>
              </a:rPr>
              <a:t>refer to the address </a:t>
            </a:r>
            <a:r>
              <a:rPr lang="en-US" sz="2000" b="1" dirty="0">
                <a:solidFill>
                  <a:srgbClr val="C00000"/>
                </a:solidFill>
              </a:rPr>
              <a:t>by name </a:t>
            </a:r>
            <a:r>
              <a:rPr lang="en-US" sz="2000" dirty="0">
                <a:solidFill>
                  <a:schemeClr val="tx2"/>
                </a:solidFill>
              </a:rPr>
              <a:t>in an </a:t>
            </a:r>
            <a:r>
              <a:rPr lang="en-US" sz="2000" dirty="0">
                <a:solidFill>
                  <a:srgbClr val="C00000"/>
                </a:solidFill>
              </a:rPr>
              <a:t>instruction</a:t>
            </a:r>
          </a:p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7030A0"/>
                </a:solidFill>
              </a:rPr>
              <a:t>Operation type 1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b="1" dirty="0"/>
              <a:t>assembler directives </a:t>
            </a:r>
            <a:r>
              <a:rPr lang="en-US" sz="2000" dirty="0"/>
              <a:t>(all start with a period e.g.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.word </a:t>
            </a:r>
            <a:r>
              <a:rPr lang="en-US" sz="2000" dirty="0"/>
              <a:t>)</a:t>
            </a:r>
          </a:p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7030A0"/>
                </a:solidFill>
              </a:rPr>
              <a:t>Operation Type 2</a:t>
            </a:r>
            <a:r>
              <a:rPr lang="en-US" sz="2000" dirty="0">
                <a:solidFill>
                  <a:srgbClr val="0070C0"/>
                </a:solidFill>
              </a:rPr>
              <a:t>: assembly language </a:t>
            </a:r>
            <a:r>
              <a:rPr lang="en-US" sz="2000" b="1" dirty="0"/>
              <a:t>instructions</a:t>
            </a:r>
            <a:endParaRPr lang="en-US" sz="2000" dirty="0"/>
          </a:p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F37440"/>
                </a:solidFill>
              </a:rPr>
              <a:t>Zero or more operands </a:t>
            </a:r>
            <a:r>
              <a:rPr lang="en-US" sz="2000" dirty="0"/>
              <a:t>as required by the instruction or assembler directive</a:t>
            </a:r>
          </a:p>
          <a:p>
            <a:pPr marL="354012" indent="-342900">
              <a:buFont typeface="+mj-lt"/>
              <a:buAutoNum type="arabicPeriod"/>
            </a:pPr>
            <a:r>
              <a:rPr lang="en-US" sz="2000" dirty="0">
                <a:solidFill>
                  <a:schemeClr val="accent1"/>
                </a:solidFill>
              </a:rPr>
              <a:t>Comments:</a:t>
            </a:r>
            <a:r>
              <a:rPr lang="en-US" sz="2000" dirty="0"/>
              <a:t> C and C++ style; also @ in the place of a C++ comment //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3E07DF-1A56-7B45-8E2C-5BF195ADFDB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4CDB807-C924-3049-99D9-CE09DE2EBF7F}"/>
              </a:ext>
            </a:extLst>
          </p:cNvPr>
          <p:cNvSpPr/>
          <p:nvPr/>
        </p:nvSpPr>
        <p:spPr bwMode="auto">
          <a:xfrm>
            <a:off x="407730" y="585549"/>
            <a:ext cx="11126088" cy="2533650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label: 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operation </a:t>
            </a: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operand(s) 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comment</a:t>
            </a:r>
            <a:endParaRPr lang="en-US" sz="16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  </a:t>
            </a: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// assembler directive below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	  .word 5			   /* define a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 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5; */</a:t>
            </a:r>
            <a:endParaRPr lang="en-US" sz="1600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</a:p>
          <a:p>
            <a:r>
              <a:rPr lang="en-US" sz="2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/* instruction example below */</a:t>
            </a:r>
          </a:p>
          <a:p>
            <a:r>
              <a:rPr lang="en-US" sz="2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add	   r1   r2, r3	    // add the values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1351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animBg="1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D1A8354-FD5C-3D4A-A99C-C3D34064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956" y="144208"/>
            <a:ext cx="10528529" cy="440185"/>
          </a:xfrm>
        </p:spPr>
        <p:txBody>
          <a:bodyPr/>
          <a:lstStyle/>
          <a:p>
            <a:r>
              <a:rPr lang="en-US" dirty="0"/>
              <a:t>Labels in Arm Assembly - 2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3C145E-4643-AB42-8A2D-02C154E59D3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6405" y="3386291"/>
            <a:ext cx="10257127" cy="341895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2"/>
                </a:solidFill>
              </a:rPr>
              <a:t>Remember, a </a:t>
            </a:r>
            <a:r>
              <a:rPr lang="en-US" sz="2000" dirty="0">
                <a:solidFill>
                  <a:srgbClr val="2C895B"/>
                </a:solidFill>
              </a:rPr>
              <a:t>Label</a:t>
            </a:r>
            <a:r>
              <a:rPr lang="en-US" sz="2000" dirty="0">
                <a:solidFill>
                  <a:srgbClr val="0070C0"/>
                </a:solidFill>
              </a:rPr>
              <a:t> associates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tx2"/>
                </a:solidFill>
              </a:rPr>
              <a:t>a</a:t>
            </a:r>
            <a:r>
              <a:rPr lang="en-US" sz="2000" dirty="0">
                <a:solidFill>
                  <a:srgbClr val="2C895B"/>
                </a:solidFill>
              </a:rPr>
              <a:t> name </a:t>
            </a:r>
            <a:r>
              <a:rPr lang="en-US" sz="2000" dirty="0">
                <a:solidFill>
                  <a:schemeClr val="tx2"/>
                </a:solidFill>
              </a:rPr>
              <a:t>with</a:t>
            </a:r>
            <a:r>
              <a:rPr lang="en-US" sz="2000" dirty="0">
                <a:solidFill>
                  <a:srgbClr val="2C895B"/>
                </a:solidFill>
              </a:rPr>
              <a:t> </a:t>
            </a:r>
            <a:r>
              <a:rPr lang="en-US" sz="2000" dirty="0">
                <a:solidFill>
                  <a:srgbClr val="F37440"/>
                </a:solidFill>
              </a:rPr>
              <a:t>memory location</a:t>
            </a:r>
          </a:p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50"/>
                </a:solidFill>
              </a:rPr>
              <a:t>Regular Label:</a:t>
            </a:r>
          </a:p>
          <a:p>
            <a:pPr lvl="1"/>
            <a:r>
              <a:rPr lang="en-US" sz="2000" dirty="0"/>
              <a:t>Used with a </a:t>
            </a:r>
            <a:r>
              <a:rPr lang="en-US" sz="2000" dirty="0">
                <a:solidFill>
                  <a:srgbClr val="C00000"/>
                </a:solidFill>
              </a:rPr>
              <a:t>Function name </a:t>
            </a:r>
            <a:r>
              <a:rPr lang="en-US" sz="2000" dirty="0"/>
              <a:t>(label) </a:t>
            </a:r>
            <a:r>
              <a:rPr lang="en-US" sz="2000" dirty="0">
                <a:solidFill>
                  <a:srgbClr val="2C895B"/>
                </a:solidFill>
              </a:rPr>
              <a:t>or</a:t>
            </a:r>
            <a:r>
              <a:rPr lang="en-US" sz="2000" dirty="0"/>
              <a:t> all </a:t>
            </a:r>
            <a:r>
              <a:rPr lang="en-US" sz="2000" dirty="0">
                <a:solidFill>
                  <a:srgbClr val="C00000"/>
                </a:solidFill>
              </a:rPr>
              <a:t>static variables </a:t>
            </a:r>
            <a:r>
              <a:rPr lang="en-US" sz="2000" dirty="0"/>
              <a:t>in any of the data segments</a:t>
            </a:r>
          </a:p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50"/>
                </a:solidFill>
              </a:rPr>
              <a:t>Local Label: </a:t>
            </a:r>
            <a:r>
              <a:rPr lang="en-US" sz="2000" dirty="0"/>
              <a:t>Name starts with </a:t>
            </a:r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.L </a:t>
            </a: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2C895B"/>
                </a:solidFill>
                <a:cs typeface="Courier New" panose="02070309020205020404" pitchFamily="49" charset="0"/>
              </a:rPr>
              <a:t>local label prefix</a:t>
            </a: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) only usable in the same file</a:t>
            </a:r>
            <a:endParaRPr lang="en-US" sz="2000" dirty="0">
              <a:solidFill>
                <a:srgbClr val="00B050"/>
              </a:solidFill>
            </a:endParaRPr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rgbClr val="C00000"/>
                </a:solidFill>
              </a:rPr>
              <a:t>Targets for </a:t>
            </a:r>
          </a:p>
          <a:p>
            <a:pPr marL="1147762" lvl="2" indent="-457200">
              <a:buFont typeface="+mj-lt"/>
              <a:buAutoNum type="alphaLcParenR"/>
            </a:pPr>
            <a:r>
              <a:rPr lang="en-US" sz="1800" dirty="0">
                <a:solidFill>
                  <a:srgbClr val="0070C0"/>
                </a:solidFill>
              </a:rPr>
              <a:t>branches: if switch, </a:t>
            </a:r>
            <a:r>
              <a:rPr lang="en-US" sz="1800" dirty="0" err="1">
                <a:solidFill>
                  <a:srgbClr val="0070C0"/>
                </a:solidFill>
              </a:rPr>
              <a:t>goto</a:t>
            </a:r>
            <a:r>
              <a:rPr lang="en-US" sz="1800" dirty="0">
                <a:solidFill>
                  <a:srgbClr val="0070C0"/>
                </a:solidFill>
              </a:rPr>
              <a:t>, break, continue, </a:t>
            </a:r>
          </a:p>
          <a:p>
            <a:pPr marL="1147762" lvl="2" indent="-457200">
              <a:buFont typeface="+mj-lt"/>
              <a:buAutoNum type="alphaLcParenR"/>
            </a:pPr>
            <a:r>
              <a:rPr lang="en-US" sz="1800" dirty="0">
                <a:solidFill>
                  <a:srgbClr val="0070C0"/>
                </a:solidFill>
              </a:rPr>
              <a:t>loops: for, while, do-while</a:t>
            </a:r>
            <a:endParaRPr lang="en-US" sz="1800" dirty="0"/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rgbClr val="2C895B"/>
                </a:solidFill>
              </a:rPr>
              <a:t>Anonymous variables </a:t>
            </a:r>
            <a:r>
              <a:rPr lang="en-US" sz="2000" dirty="0"/>
              <a:t>(the address of </a:t>
            </a:r>
            <a:r>
              <a:rPr lang="en-US" sz="2000" dirty="0">
                <a:solidFill>
                  <a:srgbClr val="2C895B"/>
                </a:solidFill>
              </a:rPr>
              <a:t>literal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00000"/>
                </a:solidFill>
              </a:rPr>
              <a:t>not the address of foo </a:t>
            </a:r>
            <a:r>
              <a:rPr lang="en-US" sz="2000" dirty="0"/>
              <a:t>in the following)</a:t>
            </a:r>
          </a:p>
          <a:p>
            <a:pPr marL="690562" lvl="2" indent="0">
              <a:buNone/>
            </a:pPr>
            <a:r>
              <a:rPr lang="en-US" sz="2000" dirty="0"/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*foo = "literal";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47D459-99A3-F841-88C3-64FD7BDC4C3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23B1B-123D-F020-062F-01545A0F8B1B}"/>
              </a:ext>
            </a:extLst>
          </p:cNvPr>
          <p:cNvSpPr/>
          <p:nvPr/>
        </p:nvSpPr>
        <p:spPr bwMode="auto">
          <a:xfrm>
            <a:off x="2743261" y="668597"/>
            <a:ext cx="8912445" cy="266033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Lmesg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.string  "Hello CSE30! We Are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CountinG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UpPpER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cASe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letters!"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main:   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push    {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    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Lwhile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add     r2, r2, 1       // increment char pointer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CB77F96-A951-5FD3-EB72-449C70756798}"/>
              </a:ext>
            </a:extLst>
          </p:cNvPr>
          <p:cNvGrpSpPr/>
          <p:nvPr/>
        </p:nvGrpSpPr>
        <p:grpSpPr>
          <a:xfrm>
            <a:off x="1021115" y="731679"/>
            <a:ext cx="1722146" cy="400110"/>
            <a:chOff x="1872409" y="1156033"/>
            <a:chExt cx="1722146" cy="40011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7D6310-6E07-B5FE-0E15-3B479F6F30DE}"/>
                </a:ext>
              </a:extLst>
            </p:cNvPr>
            <p:cNvSpPr txBox="1"/>
            <p:nvPr/>
          </p:nvSpPr>
          <p:spPr>
            <a:xfrm>
              <a:off x="1872409" y="1156033"/>
              <a:ext cx="1422184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local label</a:t>
              </a:r>
            </a:p>
          </p:txBody>
        </p:sp>
        <p:sp>
          <p:nvSpPr>
            <p:cNvPr id="12" name="Up Arrow 11">
              <a:extLst>
                <a:ext uri="{FF2B5EF4-FFF2-40B4-BE49-F238E27FC236}">
                  <a16:creationId xmlns:a16="http://schemas.microsoft.com/office/drawing/2014/main" id="{16633473-DE0A-ADBF-E61A-00EC5E31CED9}"/>
                </a:ext>
              </a:extLst>
            </p:cNvPr>
            <p:cNvSpPr/>
            <p:nvPr/>
          </p:nvSpPr>
          <p:spPr>
            <a:xfrm rot="5400000">
              <a:off x="3347207" y="1180080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766E0FD-BDBD-2DB7-563A-58D5B32E49DE}"/>
              </a:ext>
            </a:extLst>
          </p:cNvPr>
          <p:cNvGrpSpPr/>
          <p:nvPr/>
        </p:nvGrpSpPr>
        <p:grpSpPr>
          <a:xfrm>
            <a:off x="663645" y="1498853"/>
            <a:ext cx="2079616" cy="400110"/>
            <a:chOff x="1514939" y="1156034"/>
            <a:chExt cx="2079616" cy="40011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113EFE7-3ECE-4911-E759-0FF268AC25E5}"/>
                </a:ext>
              </a:extLst>
            </p:cNvPr>
            <p:cNvSpPr txBox="1"/>
            <p:nvPr/>
          </p:nvSpPr>
          <p:spPr>
            <a:xfrm>
              <a:off x="1514939" y="1156034"/>
              <a:ext cx="1794081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Regular label</a:t>
              </a:r>
            </a:p>
          </p:txBody>
        </p:sp>
        <p:sp>
          <p:nvSpPr>
            <p:cNvPr id="15" name="Up Arrow 14">
              <a:extLst>
                <a:ext uri="{FF2B5EF4-FFF2-40B4-BE49-F238E27FC236}">
                  <a16:creationId xmlns:a16="http://schemas.microsoft.com/office/drawing/2014/main" id="{992A93D3-B831-28C3-55A2-79B3648AF0DC}"/>
                </a:ext>
              </a:extLst>
            </p:cNvPr>
            <p:cNvSpPr/>
            <p:nvPr/>
          </p:nvSpPr>
          <p:spPr>
            <a:xfrm rot="5400000">
              <a:off x="3347207" y="1180080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046DC3B-FB27-7E19-880E-D713774FDEF4}"/>
              </a:ext>
            </a:extLst>
          </p:cNvPr>
          <p:cNvGrpSpPr/>
          <p:nvPr/>
        </p:nvGrpSpPr>
        <p:grpSpPr>
          <a:xfrm>
            <a:off x="1021115" y="2625438"/>
            <a:ext cx="1722146" cy="400110"/>
            <a:chOff x="1872409" y="1156033"/>
            <a:chExt cx="1722146" cy="40011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9E29FF8-0425-D64F-CB73-ED2B72FE7275}"/>
                </a:ext>
              </a:extLst>
            </p:cNvPr>
            <p:cNvSpPr txBox="1"/>
            <p:nvPr/>
          </p:nvSpPr>
          <p:spPr>
            <a:xfrm>
              <a:off x="1872409" y="1156033"/>
              <a:ext cx="1422184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local label</a:t>
              </a:r>
            </a:p>
          </p:txBody>
        </p:sp>
        <p:sp>
          <p:nvSpPr>
            <p:cNvPr id="27" name="Up Arrow 26">
              <a:extLst>
                <a:ext uri="{FF2B5EF4-FFF2-40B4-BE49-F238E27FC236}">
                  <a16:creationId xmlns:a16="http://schemas.microsoft.com/office/drawing/2014/main" id="{C10E0D00-4710-6E85-A91F-05BC97FDA58C}"/>
                </a:ext>
              </a:extLst>
            </p:cNvPr>
            <p:cNvSpPr/>
            <p:nvPr/>
          </p:nvSpPr>
          <p:spPr>
            <a:xfrm rot="5400000">
              <a:off x="3347207" y="1180080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811B78B-45EB-9407-8726-F6DF391FAEA8}"/>
              </a:ext>
            </a:extLst>
          </p:cNvPr>
          <p:cNvSpPr txBox="1"/>
          <p:nvPr/>
        </p:nvSpPr>
        <p:spPr>
          <a:xfrm>
            <a:off x="5643220" y="1498853"/>
            <a:ext cx="5989042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label </a:t>
            </a:r>
            <a:r>
              <a:rPr lang="en-US" dirty="0">
                <a:solidFill>
                  <a:srgbClr val="2C895B"/>
                </a:solidFill>
              </a:rPr>
              <a:t>main</a:t>
            </a:r>
            <a:r>
              <a:rPr lang="en-US" dirty="0"/>
              <a:t> is the starting address of the push instruction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388756-77EC-355F-D2CA-01B42186A6E1}"/>
              </a:ext>
            </a:extLst>
          </p:cNvPr>
          <p:cNvSpPr txBox="1"/>
          <p:nvPr/>
        </p:nvSpPr>
        <p:spPr>
          <a:xfrm>
            <a:off x="5643220" y="1059504"/>
            <a:ext cx="5989042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label .</a:t>
            </a:r>
            <a:r>
              <a:rPr lang="en-US" dirty="0" err="1">
                <a:solidFill>
                  <a:srgbClr val="2C895B"/>
                </a:solidFill>
              </a:rPr>
              <a:t>Lmesg</a:t>
            </a:r>
            <a:r>
              <a:rPr lang="en-US" dirty="0"/>
              <a:t> is the starting address for the ascii string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763DD0-3277-C2A4-256C-BF5506F6CFC7}"/>
              </a:ext>
            </a:extLst>
          </p:cNvPr>
          <p:cNvSpPr txBox="1"/>
          <p:nvPr/>
        </p:nvSpPr>
        <p:spPr>
          <a:xfrm>
            <a:off x="5563703" y="2546832"/>
            <a:ext cx="606855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label </a:t>
            </a:r>
            <a:r>
              <a:rPr lang="en-US" dirty="0">
                <a:solidFill>
                  <a:srgbClr val="2C895B"/>
                </a:solidFill>
              </a:rPr>
              <a:t>.</a:t>
            </a:r>
            <a:r>
              <a:rPr lang="en-US" dirty="0" err="1">
                <a:solidFill>
                  <a:srgbClr val="2C895B"/>
                </a:solidFill>
              </a:rPr>
              <a:t>Lwhile</a:t>
            </a:r>
            <a:r>
              <a:rPr lang="en-US" dirty="0">
                <a:solidFill>
                  <a:srgbClr val="2C895B"/>
                </a:solidFill>
              </a:rPr>
              <a:t> </a:t>
            </a:r>
            <a:r>
              <a:rPr lang="en-US" dirty="0"/>
              <a:t>is the starting address of the add instruction </a:t>
            </a:r>
          </a:p>
        </p:txBody>
      </p:sp>
    </p:spTree>
    <p:extLst>
      <p:ext uri="{BB962C8B-B14F-4D97-AF65-F5344CB8AC3E}">
        <p14:creationId xmlns:p14="http://schemas.microsoft.com/office/powerpoint/2010/main" val="530238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 animBg="1"/>
      <p:bldP spid="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344" y="54068"/>
            <a:ext cx="11587475" cy="867115"/>
          </a:xfrm>
        </p:spPr>
        <p:txBody>
          <a:bodyPr/>
          <a:lstStyle/>
          <a:p>
            <a:r>
              <a:rPr lang="en-US" sz="2800" dirty="0"/>
              <a:t>Unconditional Branching –</a:t>
            </a:r>
            <a:br>
              <a:rPr lang="en-US" sz="2800" dirty="0"/>
            </a:br>
            <a:r>
              <a:rPr lang="en-US" sz="2800" dirty="0"/>
              <a:t>	 Forces Execution to Continue at a Specified Label (</a:t>
            </a:r>
            <a:r>
              <a:rPr lang="en-US" sz="2800" dirty="0" err="1"/>
              <a:t>goto</a:t>
            </a:r>
            <a:r>
              <a:rPr lang="en-US" sz="2800" dirty="0"/>
              <a:t>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537CDD7-3DF8-AD40-8213-AB96C358DE2E}"/>
              </a:ext>
            </a:extLst>
          </p:cNvPr>
          <p:cNvSpPr/>
          <p:nvPr/>
        </p:nvSpPr>
        <p:spPr bwMode="auto">
          <a:xfrm>
            <a:off x="1654991" y="5059777"/>
            <a:ext cx="9535696" cy="148851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// 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Ldone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		: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   add   r0, EXIT_SUCCESS       // set return value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79C3EC5-1464-404E-BF2F-F9C71D388904}"/>
              </a:ext>
            </a:extLst>
          </p:cNvPr>
          <p:cNvSpPr txBox="1">
            <a:spLocks/>
          </p:cNvSpPr>
          <p:nvPr/>
        </p:nvSpPr>
        <p:spPr>
          <a:xfrm>
            <a:off x="689756" y="965089"/>
            <a:ext cx="11188649" cy="38638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1750"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1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Unconditional Branch </a:t>
            </a:r>
            <a:r>
              <a:rPr lang="en-US" sz="2000" dirty="0">
                <a:solidFill>
                  <a:schemeClr val="tx2"/>
                </a:solidFill>
              </a:rPr>
              <a:t>instruction </a:t>
            </a:r>
            <a:r>
              <a:rPr lang="en-US" sz="2000" i="1" dirty="0">
                <a:solidFill>
                  <a:srgbClr val="2C895B"/>
                </a:solidFill>
              </a:rPr>
              <a:t>(branch to only local labels in CSE30)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 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/>
              <a:t>Causes an unconditional branch (aka </a:t>
            </a:r>
            <a:r>
              <a:rPr lang="en-US" sz="2000" dirty="0" err="1"/>
              <a:t>goto</a:t>
            </a:r>
            <a:r>
              <a:rPr lang="en-US" sz="2000" dirty="0"/>
              <a:t>) to the instruction with the address .</a:t>
            </a:r>
            <a:r>
              <a:rPr lang="en-US" sz="2000" dirty="0" err="1">
                <a:solidFill>
                  <a:srgbClr val="0070C0"/>
                </a:solidFill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endParaRPr lang="en-US" sz="2000" b="1" dirty="0">
              <a:solidFill>
                <a:srgbClr val="F3744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en-US" sz="2000" dirty="0"/>
              <a:t> is called a </a:t>
            </a:r>
            <a:r>
              <a:rPr lang="en-US" sz="2000" b="1" dirty="0">
                <a:solidFill>
                  <a:srgbClr val="0070C0"/>
                </a:solidFill>
              </a:rPr>
              <a:t>branch target label </a:t>
            </a:r>
            <a:r>
              <a:rPr lang="en-US" sz="2000" dirty="0"/>
              <a:t>(the </a:t>
            </a:r>
            <a:r>
              <a:rPr lang="en-US" sz="2000" i="1" dirty="0">
                <a:solidFill>
                  <a:srgbClr val="0070C0"/>
                </a:solidFill>
              </a:rPr>
              <a:t>"target" </a:t>
            </a:r>
            <a:r>
              <a:rPr lang="en-US" sz="2000" dirty="0"/>
              <a:t>of a branch instruction)</a:t>
            </a:r>
          </a:p>
          <a:p>
            <a:r>
              <a:rPr lang="en-US" sz="2000" b="1" dirty="0">
                <a:solidFill>
                  <a:srgbClr val="FF0000"/>
                </a:solidFill>
                <a:cs typeface="Courier New" panose="02070309020205020404" pitchFamily="49" charset="0"/>
              </a:rPr>
              <a:t>Be careful! </a:t>
            </a:r>
            <a:r>
              <a:rPr lang="en-US" sz="2000" b="1" u="sng" dirty="0">
                <a:solidFill>
                  <a:srgbClr val="FF0000"/>
                </a:solidFill>
                <a:cs typeface="Courier New" panose="02070309020205020404" pitchFamily="49" charset="0"/>
              </a:rPr>
              <a:t>do not to branch to a function label</a:t>
            </a:r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!</a:t>
            </a:r>
          </a:p>
          <a:p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en-US" sz="2000" dirty="0"/>
              <a:t>: translates into an number offset being </a:t>
            </a:r>
            <a:r>
              <a:rPr lang="en-US" sz="2000" dirty="0">
                <a:solidFill>
                  <a:srgbClr val="0070C0"/>
                </a:solidFill>
              </a:rPr>
              <a:t>imm24 shifted left two bits </a:t>
            </a:r>
            <a:r>
              <a:rPr lang="en-US" sz="2000" dirty="0"/>
              <a:t>(+/- 32 MB)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A3F346-2744-CE44-9314-55D58A1EEF5F}"/>
              </a:ext>
            </a:extLst>
          </p:cNvPr>
          <p:cNvSpPr txBox="1"/>
          <p:nvPr/>
        </p:nvSpPr>
        <p:spPr>
          <a:xfrm>
            <a:off x="3740197" y="1152028"/>
            <a:ext cx="1351554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23124B-2113-F149-BF6E-62B2E29148E2}"/>
              </a:ext>
            </a:extLst>
          </p:cNvPr>
          <p:cNvSpPr txBox="1"/>
          <p:nvPr/>
        </p:nvSpPr>
        <p:spPr>
          <a:xfrm>
            <a:off x="5091751" y="1152028"/>
            <a:ext cx="1049648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imm24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ABFE7-A05F-5041-AFC0-D98EF7AB4EF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1C2D59-561B-AAB3-9D77-43992499ED0C}"/>
              </a:ext>
            </a:extLst>
          </p:cNvPr>
          <p:cNvSpPr txBox="1"/>
          <p:nvPr/>
        </p:nvSpPr>
        <p:spPr>
          <a:xfrm>
            <a:off x="6251076" y="1090473"/>
            <a:ext cx="5092113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imm24 is Relative direction</a:t>
            </a:r>
          </a:p>
          <a:p>
            <a:r>
              <a:rPr lang="en-US" dirty="0">
                <a:solidFill>
                  <a:schemeClr val="accent6"/>
                </a:solidFill>
              </a:rPr>
              <a:t>from the branch instruction (in +/- instructions)</a:t>
            </a:r>
          </a:p>
        </p:txBody>
      </p:sp>
    </p:spTree>
    <p:extLst>
      <p:ext uri="{BB962C8B-B14F-4D97-AF65-F5344CB8AC3E}">
        <p14:creationId xmlns:p14="http://schemas.microsoft.com/office/powerpoint/2010/main" val="163561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uiExpand="1" build="p" animBg="1"/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D1776-B5B5-E54D-9D0C-37D4CCBF4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750" y="212738"/>
            <a:ext cx="11049203" cy="587362"/>
          </a:xfrm>
        </p:spPr>
        <p:txBody>
          <a:bodyPr/>
          <a:lstStyle/>
          <a:p>
            <a:r>
              <a:rPr lang="en-US" dirty="0"/>
              <a:t>Examples of of Unconditional Branching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3F590-A23A-254E-B13F-F669BAFBA5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15479" y="4489185"/>
            <a:ext cx="10161042" cy="2072980"/>
          </a:xfr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Branches are used to change execution flow using labels as the branch target</a:t>
            </a:r>
          </a:p>
          <a:p>
            <a:r>
              <a:rPr lang="en-US" sz="2200" dirty="0"/>
              <a:t>In these example, </a:t>
            </a:r>
            <a:r>
              <a:rPr lang="en-US" sz="2200" b="1" i="1" dirty="0">
                <a:solidFill>
                  <a:srgbClr val="FF0000"/>
                </a:solidFill>
              </a:rPr>
              <a:t>.</a:t>
            </a:r>
            <a:r>
              <a:rPr lang="en-US" sz="2200" b="1" i="1" dirty="0" err="1">
                <a:solidFill>
                  <a:srgbClr val="FF0000"/>
                </a:solidFill>
              </a:rPr>
              <a:t>Lforward</a:t>
            </a:r>
            <a:r>
              <a:rPr lang="en-US" sz="2200" i="1" dirty="0">
                <a:solidFill>
                  <a:srgbClr val="F37440"/>
                </a:solidFill>
              </a:rPr>
              <a:t> </a:t>
            </a:r>
            <a:r>
              <a:rPr lang="en-US" sz="2200" dirty="0"/>
              <a:t>and </a:t>
            </a:r>
            <a:r>
              <a:rPr lang="en-US" sz="2200" b="1" i="1" dirty="0">
                <a:solidFill>
                  <a:schemeClr val="accent5"/>
                </a:solidFill>
              </a:rPr>
              <a:t>.</a:t>
            </a:r>
            <a:r>
              <a:rPr lang="en-US" sz="2200" b="1" i="1" dirty="0" err="1">
                <a:solidFill>
                  <a:schemeClr val="accent5"/>
                </a:solidFill>
              </a:rPr>
              <a:t>Lbackward</a:t>
            </a:r>
            <a:r>
              <a:rPr lang="en-US" sz="2200" i="1" dirty="0">
                <a:solidFill>
                  <a:schemeClr val="accent5"/>
                </a:solidFill>
              </a:rPr>
              <a:t> </a:t>
            </a:r>
            <a:r>
              <a:rPr lang="en-US" sz="2200" dirty="0"/>
              <a:t>are the </a:t>
            </a:r>
            <a:r>
              <a:rPr lang="en-US" sz="2200" b="1" u="sng" dirty="0">
                <a:solidFill>
                  <a:srgbClr val="0070C0"/>
                </a:solidFill>
              </a:rPr>
              <a:t>branch target </a:t>
            </a:r>
            <a:r>
              <a:rPr lang="en-US" sz="2200" b="1" dirty="0">
                <a:solidFill>
                  <a:srgbClr val="0070C0"/>
                </a:solidFill>
              </a:rPr>
              <a:t>labels </a:t>
            </a:r>
          </a:p>
          <a:p>
            <a:r>
              <a:rPr lang="en-US" sz="2200" dirty="0">
                <a:solidFill>
                  <a:srgbClr val="0070C0"/>
                </a:solidFill>
              </a:rPr>
              <a:t>Branch target labels </a:t>
            </a:r>
            <a:r>
              <a:rPr lang="en-US" sz="2200" dirty="0"/>
              <a:t>are placed at the beginning of the line (or above it) </a:t>
            </a:r>
          </a:p>
          <a:p>
            <a:r>
              <a:rPr lang="en-US" sz="2200" dirty="0">
                <a:solidFill>
                  <a:srgbClr val="F37440"/>
                </a:solidFill>
              </a:rPr>
              <a:t>Caution: Backward branches should only used with loops!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004C3D-9230-A042-99DC-539A49EC504B}"/>
              </a:ext>
            </a:extLst>
          </p:cNvPr>
          <p:cNvSpPr/>
          <p:nvPr/>
        </p:nvSpPr>
        <p:spPr>
          <a:xfrm>
            <a:off x="468675" y="1521240"/>
            <a:ext cx="3903948" cy="21236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b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Lforward</a:t>
            </a:r>
            <a:endParaRPr lang="en-US" sz="22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r1, r2, 4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r0, r6, 2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r3, r7, 4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Lforward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just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sub r1, r2, 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4FD35D-1772-6F42-B6CF-FE953D8E01A5}"/>
              </a:ext>
            </a:extLst>
          </p:cNvPr>
          <p:cNvSpPr/>
          <p:nvPr/>
        </p:nvSpPr>
        <p:spPr>
          <a:xfrm>
            <a:off x="6380128" y="1604828"/>
            <a:ext cx="5471903" cy="227754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Lbackward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r1, r2, 4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sub r1, r2, 4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r4, r6, r7</a:t>
            </a:r>
          </a:p>
          <a:p>
            <a:pPr algn="just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b 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Lbackward</a:t>
            </a:r>
            <a:endParaRPr lang="en-US" sz="2200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just"/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// not reachable unless </a:t>
            </a:r>
          </a:p>
          <a:p>
            <a:pPr algn="just"/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// there is a label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after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the .b above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B7800F-A597-4D42-A5AE-121B2894D0D7}"/>
              </a:ext>
            </a:extLst>
          </p:cNvPr>
          <p:cNvSpPr/>
          <p:nvPr/>
        </p:nvSpPr>
        <p:spPr>
          <a:xfrm>
            <a:off x="6985011" y="837781"/>
            <a:ext cx="27863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2400" b="1" dirty="0"/>
              <a:t>Backward Branch</a:t>
            </a:r>
          </a:p>
          <a:p>
            <a:pPr algn="just"/>
            <a:r>
              <a:rPr lang="en-US" sz="2400" b="1" dirty="0"/>
              <a:t>(Infinite loop)</a:t>
            </a:r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EE148E-4B1C-104E-BB95-747E022AD838}"/>
              </a:ext>
            </a:extLst>
          </p:cNvPr>
          <p:cNvSpPr/>
          <p:nvPr/>
        </p:nvSpPr>
        <p:spPr>
          <a:xfrm>
            <a:off x="90524" y="1059574"/>
            <a:ext cx="46602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2400" b="1" dirty="0"/>
              <a:t>Unconditional Branch Forward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7BC248-D612-8A42-A378-BCAB3952821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6BD39E-27DB-5960-56D8-EFA51B80FC1F}"/>
              </a:ext>
            </a:extLst>
          </p:cNvPr>
          <p:cNvSpPr txBox="1"/>
          <p:nvPr/>
        </p:nvSpPr>
        <p:spPr>
          <a:xfrm>
            <a:off x="4495482" y="1780713"/>
            <a:ext cx="1538869" cy="1477328"/>
          </a:xfrm>
          <a:prstGeom prst="rect">
            <a:avLst/>
          </a:prstGeom>
          <a:solidFill>
            <a:schemeClr val="bg1"/>
          </a:solidFill>
          <a:ln w="3492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 a practical example as this code is unreachable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ED406E69-39F7-A9EB-B74C-DBB0F340D018}"/>
              </a:ext>
            </a:extLst>
          </p:cNvPr>
          <p:cNvSpPr/>
          <p:nvPr/>
        </p:nvSpPr>
        <p:spPr>
          <a:xfrm>
            <a:off x="3627863" y="1960907"/>
            <a:ext cx="627266" cy="1004373"/>
          </a:xfrm>
          <a:prstGeom prst="rightBrace">
            <a:avLst>
              <a:gd name="adj1" fmla="val 8333"/>
              <a:gd name="adj2" fmla="val 50935"/>
            </a:avLst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516ED37-9CCD-3270-A674-F1E6DBEC66D4}"/>
              </a:ext>
            </a:extLst>
          </p:cNvPr>
          <p:cNvGrpSpPr/>
          <p:nvPr/>
        </p:nvGrpSpPr>
        <p:grpSpPr>
          <a:xfrm>
            <a:off x="611738" y="3204455"/>
            <a:ext cx="3329758" cy="1181380"/>
            <a:chOff x="1872409" y="374763"/>
            <a:chExt cx="3329758" cy="118138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5C7F5C-B04A-D23E-5678-23B3A94F17DA}"/>
                </a:ext>
              </a:extLst>
            </p:cNvPr>
            <p:cNvSpPr txBox="1"/>
            <p:nvPr/>
          </p:nvSpPr>
          <p:spPr>
            <a:xfrm>
              <a:off x="1872409" y="1156033"/>
              <a:ext cx="3329758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Branch target (local label)</a:t>
              </a:r>
            </a:p>
          </p:txBody>
        </p:sp>
        <p:sp>
          <p:nvSpPr>
            <p:cNvPr id="14" name="Up Arrow 13">
              <a:extLst>
                <a:ext uri="{FF2B5EF4-FFF2-40B4-BE49-F238E27FC236}">
                  <a16:creationId xmlns:a16="http://schemas.microsoft.com/office/drawing/2014/main" id="{737DC322-CC5D-24EB-3CFB-208D523CF9E6}"/>
                </a:ext>
              </a:extLst>
            </p:cNvPr>
            <p:cNvSpPr/>
            <p:nvPr/>
          </p:nvSpPr>
          <p:spPr>
            <a:xfrm>
              <a:off x="2201197" y="374763"/>
              <a:ext cx="172320" cy="781270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1691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A54FA-C0DF-7614-EEA5-C12FC083A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25009"/>
          </a:xfrm>
        </p:spPr>
        <p:txBody>
          <a:bodyPr/>
          <a:lstStyle/>
          <a:p>
            <a:r>
              <a:rPr lang="en-US" dirty="0"/>
              <a:t>Creating a Node &amp; Inserting it at the </a:t>
            </a:r>
            <a:r>
              <a:rPr lang="en-US" dirty="0">
                <a:solidFill>
                  <a:srgbClr val="FF0000"/>
                </a:solidFill>
              </a:rPr>
              <a:t>End</a:t>
            </a:r>
            <a:r>
              <a:rPr lang="en-US" dirty="0"/>
              <a:t> of the List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3666745-1DD1-E9E0-D37B-E912C98EDD43}"/>
              </a:ext>
            </a:extLst>
          </p:cNvPr>
          <p:cNvSpPr/>
          <p:nvPr/>
        </p:nvSpPr>
        <p:spPr bwMode="auto">
          <a:xfrm>
            <a:off x="96037" y="545008"/>
            <a:ext cx="7219122" cy="56981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create a node and insert at the end of the list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</a:p>
          <a:p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insertEnd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year, char *name,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struct node *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head;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struct node *</a:t>
            </a:r>
            <a:r>
              <a:rPr lang="en-US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NULL;  // base case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struct node *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new;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if ((new =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creatNode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(year, name,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 == NULL)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return NULL;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while 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NULL) {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if 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NULL)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return new;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 = new;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head;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41963849-7D6E-853C-FFDD-A160EE0C29A4}"/>
              </a:ext>
            </a:extLst>
          </p:cNvPr>
          <p:cNvSpPr/>
          <p:nvPr/>
        </p:nvSpPr>
        <p:spPr bwMode="auto">
          <a:xfrm>
            <a:off x="4352144" y="5064603"/>
            <a:ext cx="6433777" cy="1779500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 = NULL;  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insert at end</a:t>
            </a:r>
          </a:p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insertEnd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(2020, "Joe", head)) != NULL)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head =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insertEnd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(1955, "Sam", head)) != NULL)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head =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DBF7A9D-E297-545F-9085-3FE64F10DA6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FC6FB34-75AB-FEFD-811A-904AF32AD28C}"/>
              </a:ext>
            </a:extLst>
          </p:cNvPr>
          <p:cNvGrpSpPr/>
          <p:nvPr/>
        </p:nvGrpSpPr>
        <p:grpSpPr>
          <a:xfrm>
            <a:off x="8498724" y="437662"/>
            <a:ext cx="835869" cy="718191"/>
            <a:chOff x="7452006" y="3306391"/>
            <a:chExt cx="835869" cy="71819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B668740F-D914-DF27-A4E1-3EEC46614F94}"/>
                    </a:ext>
                  </a:extLst>
                </p:cNvPr>
                <p:cNvSpPr txBox="1"/>
                <p:nvPr/>
              </p:nvSpPr>
              <p:spPr>
                <a:xfrm>
                  <a:off x="7452006" y="3624472"/>
                  <a:ext cx="835869" cy="400110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bg2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𝑁𝑈𝐿𝐿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B668740F-D914-DF27-A4E1-3EEC46614F9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52006" y="3624472"/>
                  <a:ext cx="835869" cy="400110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 w="25400">
                  <a:solidFill>
                    <a:schemeClr val="bg2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F7D1894-71ED-8754-9829-2F9CE6FF5E79}"/>
                </a:ext>
              </a:extLst>
            </p:cNvPr>
            <p:cNvSpPr txBox="1"/>
            <p:nvPr/>
          </p:nvSpPr>
          <p:spPr>
            <a:xfrm>
              <a:off x="7504180" y="3306391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head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29B7687-D041-889E-67F7-499AD063D010}"/>
              </a:ext>
            </a:extLst>
          </p:cNvPr>
          <p:cNvGrpSpPr/>
          <p:nvPr/>
        </p:nvGrpSpPr>
        <p:grpSpPr>
          <a:xfrm>
            <a:off x="7333300" y="1425033"/>
            <a:ext cx="3180637" cy="1226320"/>
            <a:chOff x="1706037" y="5406300"/>
            <a:chExt cx="3180637" cy="122632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2794206-C91D-C856-FE49-3F93993FE440}"/>
                </a:ext>
              </a:extLst>
            </p:cNvPr>
            <p:cNvSpPr txBox="1"/>
            <p:nvPr/>
          </p:nvSpPr>
          <p:spPr>
            <a:xfrm>
              <a:off x="1897740" y="6263288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3E6CF0B-2367-D04A-3815-024FF44793E1}"/>
                </a:ext>
              </a:extLst>
            </p:cNvPr>
            <p:cNvCxnSpPr/>
            <p:nvPr/>
          </p:nvCxnSpPr>
          <p:spPr bwMode="auto">
            <a:xfrm>
              <a:off x="2080620" y="6451482"/>
              <a:ext cx="73152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DE6DF74-2CA4-803A-FD36-DDD5BC8B8C8B}"/>
                </a:ext>
              </a:extLst>
            </p:cNvPr>
            <p:cNvSpPr txBox="1"/>
            <p:nvPr/>
          </p:nvSpPr>
          <p:spPr>
            <a:xfrm>
              <a:off x="1706037" y="5965680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head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2FE1AE1-F61B-7477-9009-08A983A8AB91}"/>
                </a:ext>
              </a:extLst>
            </p:cNvPr>
            <p:cNvSpPr txBox="1"/>
            <p:nvPr/>
          </p:nvSpPr>
          <p:spPr>
            <a:xfrm>
              <a:off x="2842197" y="6164772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2020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2DABB89-5D61-F2B9-B091-24A4D8B99F96}"/>
                </a:ext>
              </a:extLst>
            </p:cNvPr>
            <p:cNvSpPr txBox="1"/>
            <p:nvPr/>
          </p:nvSpPr>
          <p:spPr>
            <a:xfrm>
              <a:off x="3945869" y="6143083"/>
              <a:ext cx="94080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"Joe"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747C1C7-C34B-4D2B-5C10-07D188FC8BC9}"/>
                </a:ext>
              </a:extLst>
            </p:cNvPr>
            <p:cNvSpPr txBox="1"/>
            <p:nvPr/>
          </p:nvSpPr>
          <p:spPr>
            <a:xfrm>
              <a:off x="2842197" y="5786610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58C93D9-A26A-BB69-0BCC-3DD456B989EE}"/>
                </a:ext>
              </a:extLst>
            </p:cNvPr>
            <p:cNvSpPr txBox="1"/>
            <p:nvPr/>
          </p:nvSpPr>
          <p:spPr>
            <a:xfrm>
              <a:off x="2851020" y="5406300"/>
              <a:ext cx="739466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NULL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E4ECC3D-5D40-50B1-461F-9280860956C3}"/>
                </a:ext>
              </a:extLst>
            </p:cNvPr>
            <p:cNvCxnSpPr>
              <a:cxnSpLocks/>
              <a:endCxn id="22" idx="1"/>
            </p:cNvCxnSpPr>
            <p:nvPr/>
          </p:nvCxnSpPr>
          <p:spPr bwMode="auto">
            <a:xfrm>
              <a:off x="3216780" y="5971276"/>
              <a:ext cx="729089" cy="356473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2D3154D-30BF-7136-1C43-6A372A52C8F9}"/>
              </a:ext>
            </a:extLst>
          </p:cNvPr>
          <p:cNvGrpSpPr/>
          <p:nvPr/>
        </p:nvGrpSpPr>
        <p:grpSpPr>
          <a:xfrm>
            <a:off x="7203273" y="3186252"/>
            <a:ext cx="4806002" cy="1790768"/>
            <a:chOff x="5841612" y="4966059"/>
            <a:chExt cx="4806002" cy="179076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570EB27-58E1-2E04-F87F-7BECAD9F7A33}"/>
                </a:ext>
              </a:extLst>
            </p:cNvPr>
            <p:cNvSpPr txBox="1"/>
            <p:nvPr/>
          </p:nvSpPr>
          <p:spPr>
            <a:xfrm>
              <a:off x="6033315" y="638749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14608BA-C69C-6242-3CD6-B69E52B98CCF}"/>
                </a:ext>
              </a:extLst>
            </p:cNvPr>
            <p:cNvCxnSpPr/>
            <p:nvPr/>
          </p:nvCxnSpPr>
          <p:spPr bwMode="auto">
            <a:xfrm>
              <a:off x="6216195" y="6575689"/>
              <a:ext cx="73152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AC1503F-7AF9-4E17-30A5-047C0B4D1E73}"/>
                </a:ext>
              </a:extLst>
            </p:cNvPr>
            <p:cNvSpPr txBox="1"/>
            <p:nvPr/>
          </p:nvSpPr>
          <p:spPr>
            <a:xfrm>
              <a:off x="5841612" y="6089887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head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3EB5E61-BFC2-05E5-F392-DF3988BA53C8}"/>
                </a:ext>
              </a:extLst>
            </p:cNvPr>
            <p:cNvSpPr txBox="1"/>
            <p:nvPr/>
          </p:nvSpPr>
          <p:spPr>
            <a:xfrm>
              <a:off x="8572337" y="5711636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1955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52606AB-E4D5-00E7-9324-1F00AE8B6D2D}"/>
                </a:ext>
              </a:extLst>
            </p:cNvPr>
            <p:cNvSpPr txBox="1"/>
            <p:nvPr/>
          </p:nvSpPr>
          <p:spPr>
            <a:xfrm>
              <a:off x="9706809" y="5694691"/>
              <a:ext cx="94080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"Sam"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09D4BC5-0344-7695-6D65-9FECD1B14B65}"/>
                </a:ext>
              </a:extLst>
            </p:cNvPr>
            <p:cNvSpPr txBox="1"/>
            <p:nvPr/>
          </p:nvSpPr>
          <p:spPr>
            <a:xfrm>
              <a:off x="8572337" y="5342304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A85E051-1163-84A4-9174-D39D818930CE}"/>
                </a:ext>
              </a:extLst>
            </p:cNvPr>
            <p:cNvSpPr txBox="1"/>
            <p:nvPr/>
          </p:nvSpPr>
          <p:spPr>
            <a:xfrm>
              <a:off x="8581160" y="4966059"/>
              <a:ext cx="731520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NULL</a:t>
              </a: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B128CD4B-909C-FF50-E696-5B166956F559}"/>
                </a:ext>
              </a:extLst>
            </p:cNvPr>
            <p:cNvCxnSpPr>
              <a:cxnSpLocks/>
              <a:endCxn id="31" idx="1"/>
            </p:cNvCxnSpPr>
            <p:nvPr/>
          </p:nvCxnSpPr>
          <p:spPr bwMode="auto">
            <a:xfrm>
              <a:off x="8946920" y="5526970"/>
              <a:ext cx="759889" cy="35238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4A5586D-BFE2-2A71-C7C1-B5937B4D5A29}"/>
                </a:ext>
              </a:extLst>
            </p:cNvPr>
            <p:cNvSpPr txBox="1"/>
            <p:nvPr/>
          </p:nvSpPr>
          <p:spPr>
            <a:xfrm>
              <a:off x="7051181" y="6301717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2020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754C8FA-722F-21AE-D977-00FE78AC0816}"/>
                </a:ext>
              </a:extLst>
            </p:cNvPr>
            <p:cNvSpPr txBox="1"/>
            <p:nvPr/>
          </p:nvSpPr>
          <p:spPr>
            <a:xfrm>
              <a:off x="8157284" y="6304559"/>
              <a:ext cx="94080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"Joe"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71018A0-3660-9B7A-CFDF-CEC082D0AFBC}"/>
                </a:ext>
              </a:extLst>
            </p:cNvPr>
            <p:cNvSpPr txBox="1"/>
            <p:nvPr/>
          </p:nvSpPr>
          <p:spPr>
            <a:xfrm>
              <a:off x="7042358" y="5905221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1BB204F-FEB1-CE66-F753-ABAC13C4970C}"/>
                </a:ext>
              </a:extLst>
            </p:cNvPr>
            <p:cNvSpPr txBox="1"/>
            <p:nvPr/>
          </p:nvSpPr>
          <p:spPr>
            <a:xfrm>
              <a:off x="7042358" y="5524964"/>
              <a:ext cx="731520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FA616D7-BBC8-04CA-9FCA-E1C5E9DF2DE5}"/>
                </a:ext>
              </a:extLst>
            </p:cNvPr>
            <p:cNvCxnSpPr>
              <a:cxnSpLocks/>
              <a:endCxn id="36" idx="1"/>
            </p:cNvCxnSpPr>
            <p:nvPr/>
          </p:nvCxnSpPr>
          <p:spPr bwMode="auto">
            <a:xfrm>
              <a:off x="7399252" y="6100528"/>
              <a:ext cx="758032" cy="38869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020367BB-2F56-9F83-3793-3F1275ED4ACF}"/>
                </a:ext>
              </a:extLst>
            </p:cNvPr>
            <p:cNvCxnSpPr>
              <a:cxnSpLocks/>
              <a:endCxn id="30" idx="1"/>
            </p:cNvCxnSpPr>
            <p:nvPr/>
          </p:nvCxnSpPr>
          <p:spPr bwMode="auto">
            <a:xfrm>
              <a:off x="7399252" y="5690123"/>
              <a:ext cx="1173085" cy="206179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</p:spTree>
    <p:extLst>
      <p:ext uri="{BB962C8B-B14F-4D97-AF65-F5344CB8AC3E}">
        <p14:creationId xmlns:p14="http://schemas.microsoft.com/office/powerpoint/2010/main" val="2077628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6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848" y="368064"/>
            <a:ext cx="11280729" cy="435088"/>
          </a:xfrm>
        </p:spPr>
        <p:txBody>
          <a:bodyPr/>
          <a:lstStyle/>
          <a:p>
            <a:r>
              <a:rPr lang="en-US" dirty="0"/>
              <a:t>Never Branch to the following instruction: It is not needed!</a:t>
            </a:r>
            <a:endParaRPr lang="en-US" dirty="0">
              <a:solidFill>
                <a:srgbClr val="2C895B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BF4F492-B801-9646-3C1C-990E19881781}"/>
              </a:ext>
            </a:extLst>
          </p:cNvPr>
          <p:cNvSpPr/>
          <p:nvPr/>
        </p:nvSpPr>
        <p:spPr bwMode="auto">
          <a:xfrm>
            <a:off x="1734447" y="1740120"/>
            <a:ext cx="9273188" cy="161520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  r2, 0</a:t>
            </a:r>
          </a:p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b     .</a:t>
            </a:r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do not do this, not needed</a:t>
            </a: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	r1, r2, r3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31FB6CC-423C-6876-3BF6-4482AD14DC9F}"/>
              </a:ext>
            </a:extLst>
          </p:cNvPr>
          <p:cNvGrpSpPr/>
          <p:nvPr/>
        </p:nvGrpSpPr>
        <p:grpSpPr>
          <a:xfrm>
            <a:off x="1757908" y="3429000"/>
            <a:ext cx="4028250" cy="1367766"/>
            <a:chOff x="7624416" y="-393013"/>
            <a:chExt cx="4028250" cy="136776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B69AF51-3279-108F-4F1F-ABE12E967362}"/>
                </a:ext>
              </a:extLst>
            </p:cNvPr>
            <p:cNvSpPr/>
            <p:nvPr/>
          </p:nvSpPr>
          <p:spPr bwMode="auto">
            <a:xfrm>
              <a:off x="7624416" y="119646"/>
              <a:ext cx="4028250" cy="855107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rgbClr val="2C895B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 r2, 0</a:t>
              </a:r>
              <a:endPara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add	r1, r2, r3</a:t>
              </a:r>
            </a:p>
          </p:txBody>
        </p:sp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BC33CD37-4588-C616-5278-7183FE8EDFFA}"/>
                </a:ext>
              </a:extLst>
            </p:cNvPr>
            <p:cNvSpPr/>
            <p:nvPr/>
          </p:nvSpPr>
          <p:spPr>
            <a:xfrm rot="5400000">
              <a:off x="9222663" y="-317066"/>
              <a:ext cx="491825" cy="33993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U-Turn Arrow 4">
            <a:extLst>
              <a:ext uri="{FF2B5EF4-FFF2-40B4-BE49-F238E27FC236}">
                <a16:creationId xmlns:a16="http://schemas.microsoft.com/office/drawing/2014/main" id="{2454D465-9932-05F4-4DFC-81B16E852687}"/>
              </a:ext>
            </a:extLst>
          </p:cNvPr>
          <p:cNvSpPr/>
          <p:nvPr/>
        </p:nvSpPr>
        <p:spPr>
          <a:xfrm rot="5400000" flipV="1">
            <a:off x="1896642" y="1841878"/>
            <a:ext cx="435088" cy="1428528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381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442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06299" y="3167670"/>
            <a:ext cx="11555072" cy="359018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b="1" dirty="0">
                <a:solidFill>
                  <a:srgbClr val="0070C0"/>
                </a:solidFill>
              </a:rPr>
              <a:t>Branch guard</a:t>
            </a:r>
            <a:r>
              <a:rPr lang="en-US" sz="2000" dirty="0">
                <a:solidFill>
                  <a:schemeClr val="tx2"/>
                </a:solidFill>
              </a:rPr>
              <a:t>: determines when to execute the </a:t>
            </a:r>
            <a:r>
              <a:rPr lang="en-US" sz="2000" dirty="0">
                <a:solidFill>
                  <a:schemeClr val="accent1"/>
                </a:solidFill>
              </a:rPr>
              <a:t>"condition true block" </a:t>
            </a:r>
            <a:r>
              <a:rPr lang="en-US" sz="2000" dirty="0">
                <a:solidFill>
                  <a:schemeClr val="tx2"/>
                </a:solidFill>
              </a:rPr>
              <a:t>or the </a:t>
            </a:r>
            <a:r>
              <a:rPr lang="en-US" sz="2000" dirty="0">
                <a:solidFill>
                  <a:srgbClr val="F37440"/>
                </a:solidFill>
              </a:rPr>
              <a:t>"condition false block"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In C</a:t>
            </a:r>
            <a:r>
              <a:rPr lang="en-US" sz="2000" dirty="0"/>
              <a:t>, when the </a:t>
            </a:r>
            <a:r>
              <a:rPr lang="en-US" sz="2000" dirty="0">
                <a:solidFill>
                  <a:srgbClr val="7030A0"/>
                </a:solidFill>
              </a:rPr>
              <a:t>branch guard (condition test) </a:t>
            </a:r>
            <a:r>
              <a:rPr lang="en-US" sz="2000" dirty="0"/>
              <a:t>evaluates </a:t>
            </a:r>
            <a:r>
              <a:rPr lang="en-US" sz="2000" b="1" u="sng" dirty="0">
                <a:solidFill>
                  <a:srgbClr val="FF0000"/>
                </a:solidFill>
              </a:rPr>
              <a:t>non-zero</a:t>
            </a:r>
            <a:r>
              <a:rPr lang="en-US" sz="2000" dirty="0"/>
              <a:t> you </a:t>
            </a:r>
            <a:r>
              <a:rPr lang="en-US" sz="2000" b="1" i="1" dirty="0">
                <a:solidFill>
                  <a:srgbClr val="7030A0"/>
                </a:solidFill>
              </a:rPr>
              <a:t>fall through </a:t>
            </a:r>
            <a:r>
              <a:rPr lang="en-US" sz="2000" dirty="0"/>
              <a:t>to the </a:t>
            </a:r>
            <a:r>
              <a:rPr lang="en-US" sz="2000" b="1" i="1" dirty="0">
                <a:solidFill>
                  <a:srgbClr val="00B050"/>
                </a:solidFill>
              </a:rPr>
              <a:t>condition true </a:t>
            </a:r>
            <a:r>
              <a:rPr lang="en-US" sz="2000" dirty="0"/>
              <a:t>block, otherwise you branch to the </a:t>
            </a:r>
            <a:r>
              <a:rPr lang="en-US" sz="2000" b="1" i="1" dirty="0">
                <a:solidFill>
                  <a:srgbClr val="F3753F"/>
                </a:solidFill>
              </a:rPr>
              <a:t>condition false (else) </a:t>
            </a:r>
            <a:r>
              <a:rPr lang="en-US" sz="2000" dirty="0"/>
              <a:t>block</a:t>
            </a:r>
          </a:p>
          <a:p>
            <a:r>
              <a:rPr lang="en-US" sz="2000" dirty="0">
                <a:solidFill>
                  <a:schemeClr val="tx2"/>
                </a:solidFill>
              </a:rPr>
              <a:t>Step 1: evaluate the branch guard(s) (involves one or more compares/tests)</a:t>
            </a:r>
          </a:p>
          <a:p>
            <a:r>
              <a:rPr lang="en-US" sz="2000" dirty="0">
                <a:solidFill>
                  <a:schemeClr val="tx2"/>
                </a:solidFill>
              </a:rPr>
              <a:t>Step 2: If </a:t>
            </a:r>
            <a:r>
              <a:rPr lang="en-US" sz="2000" dirty="0">
                <a:solidFill>
                  <a:srgbClr val="0070C0"/>
                </a:solidFill>
              </a:rPr>
              <a:t>branch guard evaluates to be </a:t>
            </a:r>
            <a:r>
              <a:rPr lang="en-US" sz="2000" b="1" dirty="0">
                <a:solidFill>
                  <a:srgbClr val="0070C0"/>
                </a:solidFill>
              </a:rPr>
              <a:t>false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</a:p>
          <a:p>
            <a:pPr lvl="1"/>
            <a:r>
              <a:rPr lang="en-US" sz="2000" b="1" dirty="0">
                <a:solidFill>
                  <a:srgbClr val="F37440"/>
                </a:solidFill>
              </a:rPr>
              <a:t>branch around </a:t>
            </a:r>
            <a:r>
              <a:rPr lang="en-US" sz="2000" dirty="0">
                <a:solidFill>
                  <a:schemeClr val="tx2"/>
                </a:solidFill>
              </a:rPr>
              <a:t>the </a:t>
            </a:r>
            <a:r>
              <a:rPr lang="en-US" sz="2000" b="1" dirty="0">
                <a:solidFill>
                  <a:srgbClr val="2C895B"/>
                </a:solidFill>
              </a:rPr>
              <a:t>true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b="1" dirty="0">
                <a:solidFill>
                  <a:srgbClr val="2C895B"/>
                </a:solidFill>
              </a:rPr>
              <a:t>block</a:t>
            </a:r>
            <a:r>
              <a:rPr lang="en-US" sz="2000" dirty="0">
                <a:solidFill>
                  <a:schemeClr val="accent6"/>
                </a:solidFill>
              </a:rPr>
              <a:t> and execute the </a:t>
            </a:r>
            <a:r>
              <a:rPr lang="en-US" sz="2000" b="1" dirty="0">
                <a:solidFill>
                  <a:srgbClr val="F3753F"/>
                </a:solidFill>
              </a:rPr>
              <a:t>else block </a:t>
            </a:r>
            <a:endParaRPr lang="en-US" sz="2000" dirty="0">
              <a:solidFill>
                <a:schemeClr val="accent6"/>
              </a:solidFill>
            </a:endParaRPr>
          </a:p>
          <a:p>
            <a:pPr lvl="1"/>
            <a:r>
              <a:rPr lang="en-US" sz="2000" dirty="0">
                <a:solidFill>
                  <a:srgbClr val="00B050"/>
                </a:solidFill>
              </a:rPr>
              <a:t>otherwise </a:t>
            </a:r>
            <a:r>
              <a:rPr lang="en-US" sz="2000" b="1" dirty="0">
                <a:solidFill>
                  <a:schemeClr val="accent6"/>
                </a:solidFill>
              </a:rPr>
              <a:t>"fall through" </a:t>
            </a:r>
            <a:r>
              <a:rPr lang="en-US" sz="2000" dirty="0">
                <a:solidFill>
                  <a:schemeClr val="accent6"/>
                </a:solidFill>
              </a:rPr>
              <a:t>and  execute the </a:t>
            </a:r>
            <a:r>
              <a:rPr lang="en-US" sz="2000" dirty="0">
                <a:solidFill>
                  <a:srgbClr val="00B050"/>
                </a:solidFill>
              </a:rPr>
              <a:t>true block</a:t>
            </a:r>
          </a:p>
          <a:p>
            <a:r>
              <a:rPr lang="en-US" sz="2200" b="1" dirty="0">
                <a:solidFill>
                  <a:srgbClr val="00B050"/>
                </a:solidFill>
              </a:rPr>
              <a:t>Block order </a:t>
            </a:r>
            <a:r>
              <a:rPr lang="en-US" sz="2200" dirty="0">
                <a:solidFill>
                  <a:schemeClr val="accent6"/>
                </a:solidFill>
              </a:rPr>
              <a:t>in C is where the </a:t>
            </a:r>
            <a:r>
              <a:rPr lang="en-US" sz="2200" dirty="0">
                <a:solidFill>
                  <a:srgbClr val="00B050"/>
                </a:solidFill>
              </a:rPr>
              <a:t>True Block </a:t>
            </a:r>
            <a:r>
              <a:rPr lang="en-US" sz="2200" dirty="0">
                <a:solidFill>
                  <a:schemeClr val="accent6"/>
                </a:solidFill>
              </a:rPr>
              <a:t>appears above the </a:t>
            </a:r>
            <a:r>
              <a:rPr lang="en-US" sz="2200" dirty="0">
                <a:solidFill>
                  <a:srgbClr val="FF0000"/>
                </a:solidFill>
              </a:rPr>
              <a:t>False block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22" y="193647"/>
            <a:ext cx="11733656" cy="407296"/>
          </a:xfrm>
        </p:spPr>
        <p:txBody>
          <a:bodyPr/>
          <a:lstStyle/>
          <a:p>
            <a:r>
              <a:rPr lang="en-US" dirty="0"/>
              <a:t>Anatomy of a Conditional Branch: If statement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3420501" y="559916"/>
            <a:ext cx="5297472" cy="262866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#1 */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/* branch to "here" */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#2 */</a:t>
            </a:r>
          </a:p>
          <a:p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/ * fall through to "here"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resume </a:t>
            </a:r>
            <a:r>
              <a:rPr lang="en-US" sz="20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FDF711-70DD-32F4-99BE-B1A76432AE4B}"/>
              </a:ext>
            </a:extLst>
          </p:cNvPr>
          <p:cNvGrpSpPr/>
          <p:nvPr/>
        </p:nvGrpSpPr>
        <p:grpSpPr>
          <a:xfrm>
            <a:off x="443061" y="690499"/>
            <a:ext cx="3043990" cy="1015663"/>
            <a:chOff x="466367" y="-718962"/>
            <a:chExt cx="3043990" cy="10156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5B62507-D1FD-681B-66E1-24F1B90D2DC2}"/>
                </a:ext>
              </a:extLst>
            </p:cNvPr>
            <p:cNvSpPr txBox="1"/>
            <p:nvPr/>
          </p:nvSpPr>
          <p:spPr>
            <a:xfrm>
              <a:off x="466367" y="-718962"/>
              <a:ext cx="2512014" cy="101566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condition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Test (</a:t>
              </a:r>
              <a:r>
                <a:rPr lang="en-US" sz="2000" b="1" dirty="0">
                  <a:solidFill>
                    <a:schemeClr val="accent1"/>
                  </a:solidFill>
                </a:rPr>
                <a:t>branch guard</a:t>
              </a:r>
              <a:r>
                <a:rPr lang="en-US" sz="2000" dirty="0">
                  <a:solidFill>
                    <a:schemeClr val="accent1"/>
                  </a:solidFill>
                </a:rPr>
                <a:t>)</a:t>
              </a:r>
            </a:p>
            <a:p>
              <a:pPr algn="ctr"/>
              <a:r>
                <a:rPr lang="en-US" sz="2000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 == 5</a:t>
              </a:r>
              <a:endPara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0" name="Up Arrow 9">
              <a:extLst>
                <a:ext uri="{FF2B5EF4-FFF2-40B4-BE49-F238E27FC236}">
                  <a16:creationId xmlns:a16="http://schemas.microsoft.com/office/drawing/2014/main" id="{0580611B-97C8-4647-2800-033427143B09}"/>
                </a:ext>
              </a:extLst>
            </p:cNvPr>
            <p:cNvSpPr/>
            <p:nvPr/>
          </p:nvSpPr>
          <p:spPr>
            <a:xfrm rot="5400000">
              <a:off x="3186576" y="-842688"/>
              <a:ext cx="115585" cy="5319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887601-DD29-A07A-F512-B79688E86728}"/>
              </a:ext>
            </a:extLst>
          </p:cNvPr>
          <p:cNvGrpSpPr/>
          <p:nvPr/>
        </p:nvGrpSpPr>
        <p:grpSpPr>
          <a:xfrm>
            <a:off x="8130660" y="526609"/>
            <a:ext cx="2105478" cy="707886"/>
            <a:chOff x="444793" y="-1515752"/>
            <a:chExt cx="2105478" cy="70788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38D36A7-BB27-7BD3-DEE2-D50D577C3245}"/>
                </a:ext>
              </a:extLst>
            </p:cNvPr>
            <p:cNvSpPr txBox="1"/>
            <p:nvPr/>
          </p:nvSpPr>
          <p:spPr>
            <a:xfrm>
              <a:off x="1162941" y="-1515752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2C895B"/>
                  </a:solidFill>
                </a:rPr>
                <a:t>condition true block</a:t>
              </a:r>
            </a:p>
          </p:txBody>
        </p:sp>
        <p:sp>
          <p:nvSpPr>
            <p:cNvPr id="13" name="Up Arrow 12">
              <a:extLst>
                <a:ext uri="{FF2B5EF4-FFF2-40B4-BE49-F238E27FC236}">
                  <a16:creationId xmlns:a16="http://schemas.microsoft.com/office/drawing/2014/main" id="{ED3F098F-E1B2-4605-77A2-CA6EBD2648EA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2C895B"/>
            </a:solidFill>
            <a:ln>
              <a:solidFill>
                <a:srgbClr val="2C89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72351E1-1227-2ACA-1C74-D0BBBF1DA36D}"/>
              </a:ext>
            </a:extLst>
          </p:cNvPr>
          <p:cNvGrpSpPr/>
          <p:nvPr/>
        </p:nvGrpSpPr>
        <p:grpSpPr>
          <a:xfrm>
            <a:off x="8130660" y="1847140"/>
            <a:ext cx="2105478" cy="707886"/>
            <a:chOff x="444793" y="-1084635"/>
            <a:chExt cx="2105478" cy="70788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363F12-BA2E-FCF0-1EB7-EE8C9ED89785}"/>
                </a:ext>
              </a:extLst>
            </p:cNvPr>
            <p:cNvSpPr txBox="1"/>
            <p:nvPr/>
          </p:nvSpPr>
          <p:spPr>
            <a:xfrm>
              <a:off x="1162941" y="-1084635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F3744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3753F"/>
                  </a:solidFill>
                </a:rPr>
                <a:t>condition else block</a:t>
              </a:r>
            </a:p>
          </p:txBody>
        </p:sp>
        <p:sp>
          <p:nvSpPr>
            <p:cNvPr id="16" name="Up Arrow 15">
              <a:extLst>
                <a:ext uri="{FF2B5EF4-FFF2-40B4-BE49-F238E27FC236}">
                  <a16:creationId xmlns:a16="http://schemas.microsoft.com/office/drawing/2014/main" id="{92B21072-23F8-7553-7721-E6D34CF15DC8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7978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ontent Placeholder 2">
            <a:extLst>
              <a:ext uri="{FF2B5EF4-FFF2-40B4-BE49-F238E27FC236}">
                <a16:creationId xmlns:a16="http://schemas.microsoft.com/office/drawing/2014/main" id="{3C938D27-F659-1640-B19E-DDC679C9BAB1}"/>
              </a:ext>
            </a:extLst>
          </p:cNvPr>
          <p:cNvSpPr txBox="1">
            <a:spLocks/>
          </p:cNvSpPr>
          <p:nvPr/>
        </p:nvSpPr>
        <p:spPr>
          <a:xfrm>
            <a:off x="1389553" y="5717160"/>
            <a:ext cx="8594064" cy="93884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0	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– 0 and sets flags on the result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r2	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– r2 and sets flags on the result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37" y="-2628"/>
            <a:ext cx="10515600" cy="603658"/>
          </a:xfrm>
        </p:spPr>
        <p:txBody>
          <a:bodyPr/>
          <a:lstStyle/>
          <a:p>
            <a:r>
              <a:rPr lang="en-US" sz="3200" dirty="0" err="1"/>
              <a:t>cmp</a:t>
            </a:r>
            <a:r>
              <a:rPr lang="en-US" sz="3200" dirty="0"/>
              <a:t>/</a:t>
            </a:r>
            <a:r>
              <a:rPr lang="en-US" sz="3200" dirty="0" err="1"/>
              <a:t>cmm</a:t>
            </a:r>
            <a:r>
              <a:rPr lang="en-US" sz="3200" dirty="0"/>
              <a:t> – Making Conditional Tests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4166-69B8-C54C-89AD-C39CD6155C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86554" y="2879174"/>
            <a:ext cx="9561602" cy="1944942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Rn,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– constant; then sets condition flags 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cmm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Rn,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+ constant; then sets condition flags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Rm   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– Rm; then sets condition flags 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cmm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Rn,  Rm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+ Rm; then sets condition flags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4600CD2-6CF8-754E-8200-BD1E83F9342C}"/>
              </a:ext>
            </a:extLst>
          </p:cNvPr>
          <p:cNvGrpSpPr/>
          <p:nvPr/>
        </p:nvGrpSpPr>
        <p:grpSpPr>
          <a:xfrm>
            <a:off x="578760" y="692146"/>
            <a:ext cx="5189623" cy="2073894"/>
            <a:chOff x="1005839" y="748523"/>
            <a:chExt cx="5189623" cy="207389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5CEAD13-71C7-AA41-9B17-0E5E3E063C52}"/>
                </a:ext>
              </a:extLst>
            </p:cNvPr>
            <p:cNvGrpSpPr/>
            <p:nvPr/>
          </p:nvGrpSpPr>
          <p:grpSpPr>
            <a:xfrm>
              <a:off x="1005839" y="748523"/>
              <a:ext cx="5189623" cy="2073894"/>
              <a:chOff x="751338" y="457200"/>
              <a:chExt cx="5189623" cy="2073894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371D108-E0AA-0848-860F-3E75D9FA65DD}"/>
                  </a:ext>
                </a:extLst>
              </p:cNvPr>
              <p:cNvSpPr/>
              <p:nvPr/>
            </p:nvSpPr>
            <p:spPr>
              <a:xfrm>
                <a:off x="751338" y="457200"/>
                <a:ext cx="5189623" cy="207389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4FD77C54-05A5-744F-B9E9-544A67D5507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232984" y="931054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D21C892-7937-924F-9559-BD68A83B95F7}"/>
                  </a:ext>
                </a:extLst>
              </p:cNvPr>
              <p:cNvSpPr txBox="1"/>
              <p:nvPr/>
            </p:nvSpPr>
            <p:spPr>
              <a:xfrm>
                <a:off x="3538876" y="1300444"/>
                <a:ext cx="2210862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 constant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BDE5BF2C-2629-C744-8B0D-78CF7823E491}"/>
                  </a:ext>
                </a:extLst>
              </p:cNvPr>
              <p:cNvSpPr txBox="1"/>
              <p:nvPr/>
            </p:nvSpPr>
            <p:spPr>
              <a:xfrm>
                <a:off x="1106306" y="572258"/>
                <a:ext cx="1420217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tx2"/>
                    </a:solidFill>
                  </a:rPr>
                  <a:t>cmp</a:t>
                </a:r>
                <a:r>
                  <a:rPr lang="en-US" sz="2000" b="1" dirty="0">
                    <a:solidFill>
                      <a:schemeClr val="tx2"/>
                    </a:solidFill>
                  </a:rPr>
                  <a:t>/</a:t>
                </a:r>
                <a:r>
                  <a:rPr lang="en-US" sz="2000" b="1" dirty="0" err="1">
                    <a:solidFill>
                      <a:schemeClr val="tx2"/>
                    </a:solidFill>
                  </a:rPr>
                  <a:t>cmm</a:t>
                </a:r>
                <a:endParaRPr lang="en-US" sz="20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8C29FCD-938B-0642-8FE2-EA468EC551AE}"/>
                </a:ext>
              </a:extLst>
            </p:cNvPr>
            <p:cNvSpPr txBox="1"/>
            <p:nvPr/>
          </p:nvSpPr>
          <p:spPr>
            <a:xfrm>
              <a:off x="3599335" y="869773"/>
              <a:ext cx="668773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rot4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81031-AD30-C54D-AB8A-D78530964807}"/>
                </a:ext>
              </a:extLst>
            </p:cNvPr>
            <p:cNvSpPr txBox="1"/>
            <p:nvPr/>
          </p:nvSpPr>
          <p:spPr>
            <a:xfrm>
              <a:off x="4263729" y="870913"/>
              <a:ext cx="853119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imm8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DC38710-D173-7840-8FBC-EDD4F1537E3C}"/>
                </a:ext>
              </a:extLst>
            </p:cNvPr>
            <p:cNvSpPr txBox="1"/>
            <p:nvPr/>
          </p:nvSpPr>
          <p:spPr>
            <a:xfrm>
              <a:off x="2770267" y="869800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26798A9-E40D-DF4F-AEB5-3FE580F41AF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183055" y="1229490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ED82A35-85C8-DA4D-A85A-A8032624032B}"/>
                </a:ext>
              </a:extLst>
            </p:cNvPr>
            <p:cNvSpPr txBox="1"/>
            <p:nvPr/>
          </p:nvSpPr>
          <p:spPr>
            <a:xfrm>
              <a:off x="2491784" y="1597118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8CCB08B-EE05-024D-A260-3E26892CA59D}"/>
              </a:ext>
            </a:extLst>
          </p:cNvPr>
          <p:cNvGrpSpPr/>
          <p:nvPr/>
        </p:nvGrpSpPr>
        <p:grpSpPr>
          <a:xfrm>
            <a:off x="6621478" y="692147"/>
            <a:ext cx="4439659" cy="1343783"/>
            <a:chOff x="7351287" y="748523"/>
            <a:chExt cx="4439659" cy="1343783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587E1456-CE19-8E44-ACF0-B63B5158D0D6}"/>
                </a:ext>
              </a:extLst>
            </p:cNvPr>
            <p:cNvGrpSpPr/>
            <p:nvPr/>
          </p:nvGrpSpPr>
          <p:grpSpPr>
            <a:xfrm>
              <a:off x="7351287" y="748523"/>
              <a:ext cx="4439659" cy="1343783"/>
              <a:chOff x="787888" y="457200"/>
              <a:chExt cx="4439659" cy="1343783"/>
            </a:xfrm>
          </p:grpSpPr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CD915F3D-A940-384A-A89D-829A31AC5808}"/>
                  </a:ext>
                </a:extLst>
              </p:cNvPr>
              <p:cNvSpPr/>
              <p:nvPr/>
            </p:nvSpPr>
            <p:spPr>
              <a:xfrm>
                <a:off x="787888" y="457200"/>
                <a:ext cx="4439659" cy="134378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5B1537C3-4AD2-DB4B-B388-5BB863A507F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3818087" y="935537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7F961CBE-8960-5B44-ACB5-9462B10CC03B}"/>
                  </a:ext>
                </a:extLst>
              </p:cNvPr>
              <p:cNvSpPr txBox="1"/>
              <p:nvPr/>
            </p:nvSpPr>
            <p:spPr>
              <a:xfrm>
                <a:off x="3639858" y="1300600"/>
                <a:ext cx="1274708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A281571F-F8F0-6E47-A4C7-F02C9176B2C1}"/>
                  </a:ext>
                </a:extLst>
              </p:cNvPr>
              <p:cNvSpPr txBox="1"/>
              <p:nvPr/>
            </p:nvSpPr>
            <p:spPr>
              <a:xfrm>
                <a:off x="1014686" y="572258"/>
                <a:ext cx="1485032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tx2"/>
                    </a:solidFill>
                  </a:rPr>
                  <a:t>cmp</a:t>
                </a:r>
                <a:r>
                  <a:rPr lang="en-US" sz="2000" b="1" dirty="0">
                    <a:solidFill>
                      <a:schemeClr val="tx2"/>
                    </a:solidFill>
                  </a:rPr>
                  <a:t>/</a:t>
                </a:r>
                <a:r>
                  <a:rPr lang="en-US" sz="2000" b="1" dirty="0" err="1">
                    <a:solidFill>
                      <a:schemeClr val="tx2"/>
                    </a:solidFill>
                  </a:rPr>
                  <a:t>cmm</a:t>
                </a:r>
                <a:endParaRPr lang="en-US" sz="20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05E515E-D899-B54A-8D61-4735C4F44E08}"/>
                </a:ext>
              </a:extLst>
            </p:cNvPr>
            <p:cNvSpPr txBox="1"/>
            <p:nvPr/>
          </p:nvSpPr>
          <p:spPr>
            <a:xfrm>
              <a:off x="9079165" y="869800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15FE4A25-6005-DA48-A8D5-9E29D5B21A5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502573" y="1255330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E305E5F-DCFF-5B4A-A468-FA0B8D0F85E9}"/>
                </a:ext>
              </a:extLst>
            </p:cNvPr>
            <p:cNvSpPr txBox="1"/>
            <p:nvPr/>
          </p:nvSpPr>
          <p:spPr>
            <a:xfrm>
              <a:off x="8892252" y="1601193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7C04821-8F93-574E-B53E-475A9DD5091E}"/>
                </a:ext>
              </a:extLst>
            </p:cNvPr>
            <p:cNvSpPr txBox="1"/>
            <p:nvPr/>
          </p:nvSpPr>
          <p:spPr>
            <a:xfrm>
              <a:off x="9921672" y="878860"/>
              <a:ext cx="834347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Rm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7A3246FE-7D9B-8545-A186-80C065D41A8F}"/>
              </a:ext>
            </a:extLst>
          </p:cNvPr>
          <p:cNvSpPr txBox="1"/>
          <p:nvPr/>
        </p:nvSpPr>
        <p:spPr>
          <a:xfrm>
            <a:off x="1711139" y="2015731"/>
            <a:ext cx="3866021" cy="646331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Bytes</a:t>
            </a:r>
            <a:r>
              <a:rPr lang="en-US" dirty="0"/>
              <a:t>: 0 &lt;= </a:t>
            </a:r>
            <a:r>
              <a:rPr lang="en-US" dirty="0">
                <a:solidFill>
                  <a:srgbClr val="0070C0"/>
                </a:solidFill>
              </a:rPr>
              <a:t>imm8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&lt;= 255  + values from "rotating" rot 4 bits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98E203-B019-F640-8547-25BE57257212}"/>
              </a:ext>
            </a:extLst>
          </p:cNvPr>
          <p:cNvSpPr txBox="1"/>
          <p:nvPr/>
        </p:nvSpPr>
        <p:spPr>
          <a:xfrm>
            <a:off x="1197395" y="4916695"/>
            <a:ext cx="9225438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The values stored in the registers Rn and Rm are not changed</a:t>
            </a:r>
          </a:p>
          <a:p>
            <a:r>
              <a:rPr lang="en-US" alt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The assembler will automatically </a:t>
            </a:r>
            <a:r>
              <a:rPr lang="en-US" alt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substitute </a:t>
            </a:r>
            <a:r>
              <a:rPr lang="en-US" alt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cmn</a:t>
            </a:r>
            <a:r>
              <a:rPr lang="en-US" alt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 for negative immediate values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7F829C-0639-7547-BC4F-75B762DFEF7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71317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3" grpId="0" uiExpand="1" build="p" animBg="1"/>
      <p:bldP spid="35" grpId="0" animBg="1"/>
      <p:bldP spid="2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D13E-5DA3-4A40-AC9A-16FEFD8DF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633" y="37845"/>
            <a:ext cx="10515600" cy="513474"/>
          </a:xfrm>
        </p:spPr>
        <p:txBody>
          <a:bodyPr/>
          <a:lstStyle/>
          <a:p>
            <a:r>
              <a:rPr lang="en-US" dirty="0"/>
              <a:t>Quick Overview of the Condition Bits/Flags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4FDAE-1B1E-AA41-A98B-885F019373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45456" y="1842033"/>
            <a:ext cx="9921060" cy="4827007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dirty="0">
                <a:solidFill>
                  <a:schemeClr val="tx2"/>
                </a:solidFill>
              </a:rPr>
              <a:t>The CSPR is a special register (like the other registers) in the CPU</a:t>
            </a:r>
          </a:p>
          <a:p>
            <a:r>
              <a:rPr lang="en-US" sz="2000" dirty="0">
                <a:solidFill>
                  <a:schemeClr val="tx2"/>
                </a:solidFill>
              </a:rPr>
              <a:t>The </a:t>
            </a:r>
            <a:r>
              <a:rPr lang="en-US" sz="2000" dirty="0">
                <a:solidFill>
                  <a:srgbClr val="2C895B"/>
                </a:solidFill>
              </a:rPr>
              <a:t>four bits at the left </a:t>
            </a:r>
            <a:r>
              <a:rPr lang="en-US" sz="2000" dirty="0">
                <a:solidFill>
                  <a:schemeClr val="tx2"/>
                </a:solidFill>
              </a:rPr>
              <a:t>are called the </a:t>
            </a:r>
            <a:r>
              <a:rPr lang="en-US" sz="2000" dirty="0">
                <a:solidFill>
                  <a:srgbClr val="0070C0"/>
                </a:solidFill>
              </a:rPr>
              <a:t>Condition Code flags</a:t>
            </a:r>
          </a:p>
          <a:p>
            <a:pPr lvl="1"/>
            <a:r>
              <a:rPr lang="en-US" sz="2000" b="1" dirty="0">
                <a:solidFill>
                  <a:srgbClr val="2C895B"/>
                </a:solidFill>
              </a:rPr>
              <a:t>Summarize</a:t>
            </a:r>
            <a:r>
              <a:rPr lang="en-US" sz="2000" dirty="0">
                <a:solidFill>
                  <a:srgbClr val="2C895B"/>
                </a:solidFill>
              </a:rPr>
              <a:t> the </a:t>
            </a:r>
            <a:r>
              <a:rPr lang="en-US" sz="2000" b="1" dirty="0">
                <a:solidFill>
                  <a:srgbClr val="2C895B"/>
                </a:solidFill>
              </a:rPr>
              <a:t>result</a:t>
            </a:r>
            <a:r>
              <a:rPr lang="en-US" sz="2000" dirty="0">
                <a:solidFill>
                  <a:srgbClr val="2C895B"/>
                </a:solidFill>
              </a:rPr>
              <a:t> of a previous instruction</a:t>
            </a:r>
          </a:p>
          <a:p>
            <a:pPr lvl="1"/>
            <a:r>
              <a:rPr lang="en-US" sz="2000" dirty="0">
                <a:solidFill>
                  <a:schemeClr val="tx2"/>
                </a:solidFill>
              </a:rPr>
              <a:t>Not all instruction will change the CC bits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Specifically, Condition Code flags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FF0000"/>
                </a:solidFill>
              </a:rPr>
              <a:t>are set </a:t>
            </a:r>
            <a:r>
              <a:rPr lang="en-US" sz="2000" dirty="0"/>
              <a:t>by </a:t>
            </a:r>
            <a:r>
              <a:rPr lang="en-US" sz="2000" dirty="0" err="1"/>
              <a:t>cmm</a:t>
            </a:r>
            <a:r>
              <a:rPr lang="en-US" sz="2000" dirty="0"/>
              <a:t>/</a:t>
            </a:r>
            <a:r>
              <a:rPr lang="en-US" sz="2000" dirty="0" err="1"/>
              <a:t>cmp</a:t>
            </a:r>
            <a:r>
              <a:rPr lang="en-US" sz="2000" dirty="0"/>
              <a:t> (and others)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Example:		</a:t>
            </a:r>
            <a:r>
              <a:rPr lang="en-US" sz="20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r4, r3 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N</a:t>
            </a:r>
            <a:r>
              <a:rPr lang="en-US" sz="2000" dirty="0"/>
              <a:t> (Negative) </a:t>
            </a:r>
            <a:r>
              <a:rPr lang="en-US" sz="2000" b="1" dirty="0"/>
              <a:t>flag</a:t>
            </a:r>
            <a:r>
              <a:rPr lang="en-US" sz="2000" dirty="0"/>
              <a:t>: Set to 1 when the result of r4 – r3 is negative, set to 0 otherwise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Z</a:t>
            </a:r>
            <a:r>
              <a:rPr lang="en-US" sz="2000" b="1" dirty="0"/>
              <a:t> (Zero) flag: </a:t>
            </a:r>
            <a:r>
              <a:rPr lang="en-US" sz="2000" dirty="0"/>
              <a:t>Set to 1 when the results of r4 – r3 is 0, set to 0 otherwise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C</a:t>
            </a:r>
            <a:r>
              <a:rPr lang="en-US" sz="2000" b="1" dirty="0"/>
              <a:t> (Carry bit) flag: </a:t>
            </a:r>
            <a:r>
              <a:rPr lang="en-US" sz="2000" dirty="0"/>
              <a:t>Set to 1 when r4 – r3 does not have a borrow, set to 0 otherwise</a:t>
            </a:r>
          </a:p>
          <a:p>
            <a:r>
              <a:rPr lang="en-US" sz="2000" b="1" dirty="0"/>
              <a:t>V flag </a:t>
            </a:r>
            <a:r>
              <a:rPr lang="en-US" sz="2000" dirty="0"/>
              <a:t>(</a:t>
            </a:r>
            <a:r>
              <a:rPr lang="en-US" sz="2000" dirty="0" err="1"/>
              <a:t>o</a:t>
            </a:r>
            <a:r>
              <a:rPr lang="en-US" sz="2000" dirty="0" err="1">
                <a:solidFill>
                  <a:srgbClr val="0070C0"/>
                </a:solidFill>
              </a:rPr>
              <a:t>V</a:t>
            </a:r>
            <a:r>
              <a:rPr lang="en-US" sz="2000" dirty="0" err="1"/>
              <a:t>erflow</a:t>
            </a:r>
            <a:r>
              <a:rPr lang="en-US" sz="2000" dirty="0"/>
              <a:t>): Set to 1 when r4 – r3 causes an overflow, set to 0 otherwise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A421CF-1E83-B842-933C-DB2C773C68B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270284" y="557808"/>
            <a:ext cx="7239000" cy="777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D06BD7-8BCB-BA49-9330-A7C46840EE4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2702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366B1B-F0B1-9341-A037-32D1D97BE07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8036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Z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554661-3100-574F-9668-EFDB1729A354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3370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131CA4-70B4-D446-BD73-DE37F3F88D39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8704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65A02C-109E-EF48-A609-935BE96846BE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731534" y="654040"/>
            <a:ext cx="10278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CPSR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2F009B-EE2F-7342-A56B-7564C0184265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2236422" y="1335048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31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FB42C8-2FF3-3C45-A282-55396CE2C901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2827398" y="1335048"/>
            <a:ext cx="484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30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BD5253-F65C-294F-AEA2-344D790DDD1E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370945" y="1335048"/>
            <a:ext cx="525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FE96F8-21D8-4C4C-95E7-A5707539479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870484" y="1335048"/>
            <a:ext cx="778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1733A6-3C93-8C40-B5C8-4912A55959C3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8041391" y="1258897"/>
            <a:ext cx="1551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5              0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BC52AF-A0E9-3D4E-A2DC-CCF871319719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8015764" y="551319"/>
            <a:ext cx="1527382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 Mode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DA4E53-CF00-D249-B89D-B73DA45184A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35278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D13E-5DA3-4A40-AC9A-16FEFD8DF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78" y="112282"/>
            <a:ext cx="11869700" cy="513474"/>
          </a:xfrm>
        </p:spPr>
        <p:txBody>
          <a:bodyPr/>
          <a:lstStyle/>
          <a:p>
            <a:r>
              <a:rPr lang="en-US" dirty="0"/>
              <a:t>Conditional Tests: Implementing ARM Branch guards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D6D3376-775B-A94D-8899-7BF14B6FCCB4}"/>
              </a:ext>
            </a:extLst>
          </p:cNvPr>
          <p:cNvSpPr txBox="1">
            <a:spLocks/>
          </p:cNvSpPr>
          <p:nvPr/>
        </p:nvSpPr>
        <p:spPr>
          <a:xfrm>
            <a:off x="551694" y="711380"/>
            <a:ext cx="11097612" cy="55500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1750"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 Branch </a:t>
            </a:r>
            <a:r>
              <a:rPr lang="en-US" sz="2000" dirty="0">
                <a:solidFill>
                  <a:schemeClr val="tx2"/>
                </a:solidFill>
              </a:rPr>
              <a:t>instruction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24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18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suffix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/>
              <a:t>B</a:t>
            </a:r>
            <a:r>
              <a:rPr lang="en-US" sz="2000" dirty="0">
                <a:solidFill>
                  <a:srgbClr val="7030A0"/>
                </a:solidFill>
              </a:rPr>
              <a:t>its in the condition field </a:t>
            </a:r>
            <a:r>
              <a:rPr lang="en-US" sz="2000" dirty="0"/>
              <a:t>specify the </a:t>
            </a:r>
            <a:r>
              <a:rPr lang="en-US" sz="2000" b="1" dirty="0">
                <a:solidFill>
                  <a:srgbClr val="0070C0"/>
                </a:solidFill>
              </a:rPr>
              <a:t>conditions</a:t>
            </a:r>
            <a:r>
              <a:rPr lang="en-US" sz="2000" dirty="0">
                <a:solidFill>
                  <a:srgbClr val="0070C0"/>
                </a:solidFill>
              </a:rPr>
              <a:t> when the branch happens</a:t>
            </a:r>
          </a:p>
          <a:p>
            <a:r>
              <a:rPr lang="en-US" sz="2000" dirty="0">
                <a:solidFill>
                  <a:schemeClr val="tx2"/>
                </a:solidFill>
              </a:rPr>
              <a:t>If the </a:t>
            </a:r>
            <a:r>
              <a:rPr lang="en-US" sz="2000" dirty="0">
                <a:solidFill>
                  <a:srgbClr val="7030A0"/>
                </a:solidFill>
              </a:rPr>
              <a:t>condition evaluates </a:t>
            </a:r>
            <a:r>
              <a:rPr lang="en-US" sz="2000" dirty="0">
                <a:solidFill>
                  <a:schemeClr val="tx2"/>
                </a:solidFill>
              </a:rPr>
              <a:t>to be </a:t>
            </a:r>
            <a:r>
              <a:rPr lang="en-US" sz="2000" dirty="0">
                <a:solidFill>
                  <a:srgbClr val="2C895B"/>
                </a:solidFill>
              </a:rPr>
              <a:t>true, </a:t>
            </a:r>
            <a:r>
              <a:rPr lang="en-US" sz="2000" dirty="0">
                <a:solidFill>
                  <a:srgbClr val="C00000"/>
                </a:solidFill>
              </a:rPr>
              <a:t>next instruction executed</a:t>
            </a:r>
            <a:r>
              <a:rPr lang="en-US" sz="2000" dirty="0">
                <a:solidFill>
                  <a:srgbClr val="2C895B"/>
                </a:solidFill>
              </a:rPr>
              <a:t> is at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en-US" sz="2000" b="1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solidFill>
                  <a:schemeClr val="tx2"/>
                </a:solidFill>
              </a:rPr>
              <a:t>If the </a:t>
            </a:r>
            <a:r>
              <a:rPr lang="en-US" sz="2000" dirty="0">
                <a:solidFill>
                  <a:srgbClr val="7030A0"/>
                </a:solidFill>
              </a:rPr>
              <a:t>condition evaluates </a:t>
            </a:r>
            <a:r>
              <a:rPr lang="en-US" sz="2000" dirty="0">
                <a:solidFill>
                  <a:schemeClr val="tx2"/>
                </a:solidFill>
              </a:rPr>
              <a:t>to be </a:t>
            </a:r>
            <a:r>
              <a:rPr lang="en-US" sz="2000" dirty="0">
                <a:solidFill>
                  <a:srgbClr val="FF0000"/>
                </a:solidFill>
              </a:rPr>
              <a:t>false</a:t>
            </a:r>
            <a:r>
              <a:rPr lang="en-US" sz="2000" dirty="0">
                <a:solidFill>
                  <a:srgbClr val="2C895B"/>
                </a:solidFill>
              </a:rPr>
              <a:t>,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00000"/>
                </a:solidFill>
              </a:rPr>
              <a:t>next instruction executed</a:t>
            </a:r>
            <a:r>
              <a:rPr lang="en-US" sz="2000" dirty="0"/>
              <a:t> is </a:t>
            </a:r>
            <a:r>
              <a:rPr lang="en-US" sz="2000" dirty="0">
                <a:solidFill>
                  <a:srgbClr val="0070C0"/>
                </a:solidFill>
              </a:rPr>
              <a:t>immediately after the branch</a:t>
            </a:r>
          </a:p>
          <a:p>
            <a:r>
              <a:rPr lang="en-US" sz="2000" dirty="0">
                <a:solidFill>
                  <a:schemeClr val="accent1"/>
                </a:solidFill>
                <a:cs typeface="Consolas" panose="020B0609020204030204" pitchFamily="49" charset="0"/>
              </a:rPr>
              <a:t>Unconditional branch </a:t>
            </a:r>
            <a:r>
              <a:rPr lang="en-US" sz="2000" dirty="0">
                <a:solidFill>
                  <a:schemeClr val="tx2"/>
                </a:solidFill>
                <a:cs typeface="Consolas" panose="020B0609020204030204" pitchFamily="49" charset="0"/>
              </a:rPr>
              <a:t>is when the condition is </a:t>
            </a:r>
            <a:r>
              <a:rPr lang="en-US" sz="2000" i="1" dirty="0">
                <a:solidFill>
                  <a:srgbClr val="2C895B"/>
                </a:solidFill>
                <a:cs typeface="Consolas" panose="020B0609020204030204" pitchFamily="49" charset="0"/>
              </a:rPr>
              <a:t>"always"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1AF9A52-EDF8-5BDC-679C-4C3AE51E4DA9}"/>
              </a:ext>
            </a:extLst>
          </p:cNvPr>
          <p:cNvGrpSpPr/>
          <p:nvPr/>
        </p:nvGrpSpPr>
        <p:grpSpPr>
          <a:xfrm>
            <a:off x="783273" y="1789300"/>
            <a:ext cx="3754359" cy="400110"/>
            <a:chOff x="1088073" y="799881"/>
            <a:chExt cx="3754359" cy="40011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378AB42-1CC0-B340-B15B-25F18A4E1E0C}"/>
                </a:ext>
              </a:extLst>
            </p:cNvPr>
            <p:cNvSpPr txBox="1"/>
            <p:nvPr/>
          </p:nvSpPr>
          <p:spPr>
            <a:xfrm>
              <a:off x="2465534" y="799881"/>
              <a:ext cx="1351554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tx2"/>
                  </a:solidFill>
                </a:rPr>
                <a:t>b</a:t>
              </a:r>
              <a:r>
                <a:rPr lang="en-US" sz="1400" b="1" dirty="0" err="1">
                  <a:solidFill>
                    <a:schemeClr val="tx2"/>
                  </a:solidFill>
                </a:rPr>
                <a:t>suffix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BC58975-0B25-F64F-BD5E-F71D752ACC52}"/>
                </a:ext>
              </a:extLst>
            </p:cNvPr>
            <p:cNvSpPr txBox="1"/>
            <p:nvPr/>
          </p:nvSpPr>
          <p:spPr>
            <a:xfrm>
              <a:off x="3792784" y="799881"/>
              <a:ext cx="1049648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imm24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900B5B0-2BFE-004E-BDC1-8CE82CF52B58}"/>
                </a:ext>
              </a:extLst>
            </p:cNvPr>
            <p:cNvSpPr txBox="1"/>
            <p:nvPr/>
          </p:nvSpPr>
          <p:spPr>
            <a:xfrm>
              <a:off x="1088073" y="799881"/>
              <a:ext cx="1351554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tx2"/>
                  </a:solidFill>
                </a:rPr>
                <a:t>cond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</p:grp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DCAE74D-D56E-EC4F-A1F9-009FAA9C4927}"/>
              </a:ext>
            </a:extLst>
          </p:cNvPr>
          <p:cNvGraphicFramePr>
            <a:graphicFrameLocks noGrp="1"/>
          </p:cNvGraphicFramePr>
          <p:nvPr/>
        </p:nvGraphicFramePr>
        <p:xfrm>
          <a:off x="5015221" y="1062106"/>
          <a:ext cx="6318416" cy="3180147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095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941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86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5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Condition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8759" marB="8759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Meaning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8759" marB="8759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Flag Checked  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8759" marB="875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BEQ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Equal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1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BNE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Not equal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0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BGE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≥ ("Greater than or Equal")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=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534099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BLT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&lt; ("Less Than")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≠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5728908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BGT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&gt; ("Greater Than")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0 &amp;&amp; N =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718508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BLE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≤ ("Less than or Equal")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1 || N ≠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38548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BMI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Minus/negative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= 1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BPL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Plus - positive or zero (non-negative)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= 0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 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Branch Always (unconditional)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390338D-065E-894D-A4E2-A44D770199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97A6F3-2F99-6936-A644-C18FD08F88EA}"/>
              </a:ext>
            </a:extLst>
          </p:cNvPr>
          <p:cNvSpPr txBox="1"/>
          <p:nvPr/>
        </p:nvSpPr>
        <p:spPr>
          <a:xfrm>
            <a:off x="1522102" y="780346"/>
            <a:ext cx="309649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imm24 is Relative direction</a:t>
            </a:r>
          </a:p>
          <a:p>
            <a:r>
              <a:rPr lang="en-US" dirty="0">
                <a:solidFill>
                  <a:schemeClr val="accent6"/>
                </a:solidFill>
              </a:rPr>
              <a:t>from the branch instruction</a:t>
            </a:r>
          </a:p>
          <a:p>
            <a:r>
              <a:rPr lang="en-US" dirty="0">
                <a:solidFill>
                  <a:schemeClr val="accent6"/>
                </a:solidFill>
              </a:rPr>
              <a:t>(in +/- instructions)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4C95EA2-DAC4-0ADA-22C1-F844E8CEA676}"/>
              </a:ext>
            </a:extLst>
          </p:cNvPr>
          <p:cNvGrpSpPr/>
          <p:nvPr/>
        </p:nvGrpSpPr>
        <p:grpSpPr>
          <a:xfrm>
            <a:off x="961029" y="3069926"/>
            <a:ext cx="3657563" cy="1182020"/>
            <a:chOff x="-1107292" y="-1491568"/>
            <a:chExt cx="3657563" cy="118202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58480DD-D8E8-EBE6-0230-A6CB9B30F7E4}"/>
                </a:ext>
              </a:extLst>
            </p:cNvPr>
            <p:cNvSpPr txBox="1"/>
            <p:nvPr/>
          </p:nvSpPr>
          <p:spPr>
            <a:xfrm>
              <a:off x="-1107292" y="-1017434"/>
              <a:ext cx="3657563" cy="70788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Use a local label with branch instructions</a:t>
              </a:r>
            </a:p>
          </p:txBody>
        </p:sp>
        <p:sp>
          <p:nvSpPr>
            <p:cNvPr id="13" name="Up Arrow 12">
              <a:extLst>
                <a:ext uri="{FF2B5EF4-FFF2-40B4-BE49-F238E27FC236}">
                  <a16:creationId xmlns:a16="http://schemas.microsoft.com/office/drawing/2014/main" id="{56A2550B-48A6-CB4B-1C2C-D5C53FF52181}"/>
                </a:ext>
              </a:extLst>
            </p:cNvPr>
            <p:cNvSpPr/>
            <p:nvPr/>
          </p:nvSpPr>
          <p:spPr>
            <a:xfrm>
              <a:off x="1233575" y="-1491568"/>
              <a:ext cx="186088" cy="400110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55974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724A2-E685-B2D1-3DFB-67A30585F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and Loop Guard Strategy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4F7448-39EA-082A-1CD1-C56501427D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9750" y="2935667"/>
            <a:ext cx="10683969" cy="2626409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</a:rPr>
              <a:t>How to implement a </a:t>
            </a:r>
            <a:r>
              <a:rPr lang="en-US" sz="2000" b="1" dirty="0">
                <a:solidFill>
                  <a:srgbClr val="0070C0"/>
                </a:solidFill>
              </a:rPr>
              <a:t>branch/loop guard in CSE30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Use a </a:t>
            </a:r>
            <a:r>
              <a:rPr lang="en-US" sz="2000" b="1" dirty="0" err="1"/>
              <a:t>cmp</a:t>
            </a:r>
            <a:r>
              <a:rPr lang="en-US" sz="2000" b="1" dirty="0"/>
              <a:t>/</a:t>
            </a:r>
            <a:r>
              <a:rPr lang="en-US" sz="2000" b="1" dirty="0" err="1"/>
              <a:t>cmm</a:t>
            </a:r>
            <a:r>
              <a:rPr lang="en-US" sz="2000" dirty="0"/>
              <a:t> instruction to set the condition bits</a:t>
            </a:r>
          </a:p>
          <a:p>
            <a:pPr marL="354012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Follow the </a:t>
            </a:r>
            <a:r>
              <a:rPr lang="en-US" sz="2000" b="1" dirty="0" err="1"/>
              <a:t>cmp</a:t>
            </a:r>
            <a:r>
              <a:rPr lang="en-US" sz="2000" b="1" dirty="0"/>
              <a:t>/</a:t>
            </a:r>
            <a:r>
              <a:rPr lang="en-US" sz="2000" b="1" dirty="0" err="1"/>
              <a:t>cmm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accent1"/>
                </a:solidFill>
              </a:rPr>
              <a:t>with one or more variants of the </a:t>
            </a:r>
            <a:r>
              <a:rPr lang="en-US" sz="2000" b="1" u="sng" dirty="0">
                <a:solidFill>
                  <a:schemeClr val="accent1"/>
                </a:solidFill>
              </a:rPr>
              <a:t>conditional</a:t>
            </a:r>
            <a:r>
              <a:rPr lang="en-US" sz="2000" b="1" dirty="0">
                <a:solidFill>
                  <a:schemeClr val="accent1"/>
                </a:solidFill>
              </a:rPr>
              <a:t> branch instruction</a:t>
            </a:r>
            <a:r>
              <a:rPr lang="en-US" sz="2000" dirty="0"/>
              <a:t> </a:t>
            </a:r>
          </a:p>
          <a:p>
            <a:pPr lvl="1"/>
            <a:r>
              <a:rPr lang="en-US" sz="1800" b="1" dirty="0">
                <a:solidFill>
                  <a:srgbClr val="0070C0"/>
                </a:solidFill>
              </a:rPr>
              <a:t>Conditional branch instructions </a:t>
            </a:r>
            <a:r>
              <a:rPr lang="en-US" sz="1800" dirty="0"/>
              <a:t>if evaluate to true (based on the flags set by the </a:t>
            </a:r>
            <a:r>
              <a:rPr lang="en-US" sz="1800" dirty="0" err="1"/>
              <a:t>cmp</a:t>
            </a:r>
            <a:r>
              <a:rPr lang="en-US" sz="1800" dirty="0"/>
              <a:t>) the next instruction will the one at the branch label</a:t>
            </a:r>
          </a:p>
          <a:p>
            <a:pPr lvl="1"/>
            <a:r>
              <a:rPr lang="en-US" sz="2000" dirty="0">
                <a:solidFill>
                  <a:srgbClr val="00B050"/>
                </a:solidFill>
              </a:rPr>
              <a:t>Otherwise,</a:t>
            </a:r>
            <a:r>
              <a:rPr lang="en-US" sz="2000" dirty="0"/>
              <a:t> execution </a:t>
            </a:r>
            <a:r>
              <a:rPr lang="en-US" sz="2000" dirty="0">
                <a:solidFill>
                  <a:srgbClr val="F37440"/>
                </a:solidFill>
              </a:rPr>
              <a:t>falls through </a:t>
            </a:r>
            <a:r>
              <a:rPr lang="en-US" sz="2000" dirty="0"/>
              <a:t>to </a:t>
            </a:r>
            <a:r>
              <a:rPr lang="en-US" sz="2000" dirty="0">
                <a:solidFill>
                  <a:srgbClr val="F37440"/>
                </a:solidFill>
              </a:rPr>
              <a:t>the instruction that immediately follows the branch</a:t>
            </a:r>
          </a:p>
          <a:p>
            <a:pPr marL="354012" indent="-342900">
              <a:lnSpc>
                <a:spcPct val="100000"/>
              </a:lnSpc>
            </a:pPr>
            <a:r>
              <a:rPr lang="en-US" sz="2000" dirty="0"/>
              <a:t>You may have </a:t>
            </a:r>
            <a:r>
              <a:rPr lang="en-US" sz="2000" dirty="0">
                <a:solidFill>
                  <a:srgbClr val="FF0000"/>
                </a:solidFill>
              </a:rPr>
              <a:t>one or more </a:t>
            </a:r>
            <a:r>
              <a:rPr lang="en-US" sz="2000" dirty="0">
                <a:solidFill>
                  <a:srgbClr val="2C895B"/>
                </a:solidFill>
              </a:rPr>
              <a:t>conditional branches </a:t>
            </a:r>
            <a:r>
              <a:rPr lang="en-US" sz="2000" dirty="0"/>
              <a:t>after a single </a:t>
            </a:r>
            <a:r>
              <a:rPr lang="en-US" sz="2000" dirty="0" err="1"/>
              <a:t>cmp</a:t>
            </a:r>
            <a:r>
              <a:rPr lang="en-US" sz="2000" dirty="0"/>
              <a:t>/</a:t>
            </a:r>
            <a:r>
              <a:rPr lang="en-US" sz="2000" dirty="0" err="1"/>
              <a:t>cmm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9961E8-0691-0221-4D6A-77907BDA877A}"/>
              </a:ext>
            </a:extLst>
          </p:cNvPr>
          <p:cNvSpPr txBox="1"/>
          <p:nvPr/>
        </p:nvSpPr>
        <p:spPr>
          <a:xfrm>
            <a:off x="3850481" y="1404234"/>
            <a:ext cx="244650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    </a:t>
            </a:r>
            <a:r>
              <a:rPr lang="en-US" sz="1800" b="0" i="0" spc="5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cmp</a:t>
            </a: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 r0, 10</a:t>
            </a:r>
          </a:p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i="0" spc="50" dirty="0">
                <a:solidFill>
                  <a:srgbClr val="2C895B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    </a:t>
            </a:r>
            <a:r>
              <a:rPr lang="en-US" sz="1800" b="1" i="0" spc="50" dirty="0" err="1">
                <a:solidFill>
                  <a:srgbClr val="2C895B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ble</a:t>
            </a: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 </a:t>
            </a:r>
            <a:r>
              <a:rPr lang="en-US" sz="1800" b="0" i="0" spc="50" dirty="0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.</a:t>
            </a:r>
            <a:r>
              <a:rPr lang="en-US" sz="1800" b="0" i="0" spc="50" dirty="0" err="1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Lendif</a:t>
            </a:r>
            <a:endParaRPr lang="en-US" sz="1800" b="0" i="0" spc="50" dirty="0">
              <a:solidFill>
                <a:srgbClr val="0070C0"/>
              </a:solidFill>
              <a:effectLst/>
              <a:latin typeface="Consolas" panose="020B0609020204030204" pitchFamily="49" charset="0"/>
              <a:ea typeface="Arial"/>
              <a:cs typeface="Consolas" panose="020B0609020204030204" pitchFamily="49" charset="0"/>
            </a:endParaRPr>
          </a:p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    </a:t>
            </a:r>
            <a:r>
              <a:rPr lang="en-US" sz="1800" b="0" i="0" spc="50" dirty="0">
                <a:solidFill>
                  <a:srgbClr val="2C895B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// True Block</a:t>
            </a:r>
            <a:endParaRPr lang="en-US" sz="1800" b="0" i="0" spc="50" dirty="0">
              <a:solidFill>
                <a:srgbClr val="000000"/>
              </a:solidFill>
              <a:effectLst/>
              <a:latin typeface="Consolas" panose="020B0609020204030204" pitchFamily="49" charset="0"/>
              <a:ea typeface="Arial"/>
              <a:cs typeface="Consolas" panose="020B0609020204030204" pitchFamily="49" charset="0"/>
            </a:endParaRPr>
          </a:p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0" i="0" spc="50" dirty="0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.</a:t>
            </a:r>
            <a:r>
              <a:rPr lang="en-US" sz="1800" b="0" i="0" spc="50" dirty="0" err="1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Lendif</a:t>
            </a:r>
            <a:r>
              <a:rPr lang="en-US" sz="1800" b="0" i="0" spc="50" dirty="0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: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BD4E47F-3DE6-3602-4275-F8C34094998E}"/>
              </a:ext>
            </a:extLst>
          </p:cNvPr>
          <p:cNvGrpSpPr/>
          <p:nvPr/>
        </p:nvGrpSpPr>
        <p:grpSpPr>
          <a:xfrm>
            <a:off x="6202697" y="1539964"/>
            <a:ext cx="2022862" cy="400110"/>
            <a:chOff x="906642" y="-718962"/>
            <a:chExt cx="2022862" cy="4001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D2B684-18CF-181F-5CC5-21F826B73059}"/>
                </a:ext>
              </a:extLst>
            </p:cNvPr>
            <p:cNvSpPr txBox="1"/>
            <p:nvPr/>
          </p:nvSpPr>
          <p:spPr>
            <a:xfrm>
              <a:off x="1205955" y="-718962"/>
              <a:ext cx="1723549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9" name="Up Arrow 8">
              <a:extLst>
                <a:ext uri="{FF2B5EF4-FFF2-40B4-BE49-F238E27FC236}">
                  <a16:creationId xmlns:a16="http://schemas.microsoft.com/office/drawing/2014/main" id="{6FE6124D-0C94-18A4-6B5B-C9F511F240BC}"/>
                </a:ext>
              </a:extLst>
            </p:cNvPr>
            <p:cNvSpPr/>
            <p:nvPr/>
          </p:nvSpPr>
          <p:spPr>
            <a:xfrm rot="16200000">
              <a:off x="1006977" y="-673241"/>
              <a:ext cx="98643" cy="299313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DBF7793-682C-AA1B-B43E-4C04D76576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25482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10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118576" y="3615344"/>
            <a:ext cx="10249528" cy="235754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b="1" dirty="0">
                <a:solidFill>
                  <a:schemeClr val="tx2"/>
                </a:solidFill>
              </a:rPr>
              <a:t>Realize that in ARM assembly you can only either "fall through" to the next instruction or branch to a specific instruction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Approach: </a:t>
            </a:r>
            <a:r>
              <a:rPr lang="en-US" sz="2000" b="1" dirty="0">
                <a:solidFill>
                  <a:srgbClr val="0070C0"/>
                </a:solidFill>
              </a:rPr>
              <a:t>adjust</a:t>
            </a:r>
            <a:r>
              <a:rPr lang="en-US" sz="2000" dirty="0">
                <a:solidFill>
                  <a:srgbClr val="0070C0"/>
                </a:solidFill>
              </a:rPr>
              <a:t> the conditional test then </a:t>
            </a:r>
            <a:r>
              <a:rPr lang="en-US" sz="2000" b="1" dirty="0">
                <a:solidFill>
                  <a:srgbClr val="C00000"/>
                </a:solidFill>
              </a:rPr>
              <a:t>branch around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the </a:t>
            </a:r>
            <a:r>
              <a:rPr lang="en-US" sz="2000" b="1" dirty="0">
                <a:solidFill>
                  <a:srgbClr val="2C895B"/>
                </a:solidFill>
              </a:rPr>
              <a:t>true block</a:t>
            </a:r>
          </a:p>
          <a:p>
            <a:r>
              <a:rPr lang="en-US" sz="2000" dirty="0"/>
              <a:t>Use a </a:t>
            </a:r>
            <a:r>
              <a:rPr lang="en-US" sz="2000" b="1" dirty="0"/>
              <a:t>conditional test </a:t>
            </a:r>
            <a:r>
              <a:rPr lang="en-US" sz="2000" dirty="0"/>
              <a:t>that </a:t>
            </a:r>
            <a:r>
              <a:rPr lang="en-US" sz="2000" b="1" dirty="0"/>
              <a:t>specifies the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u="sng" dirty="0">
                <a:solidFill>
                  <a:srgbClr val="C00000"/>
                </a:solidFill>
              </a:rPr>
              <a:t>inverse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dirty="0"/>
              <a:t>of the condition used in C</a:t>
            </a:r>
          </a:p>
          <a:p>
            <a:pPr lvl="1"/>
            <a:r>
              <a:rPr lang="en-US" sz="2000" b="1" dirty="0"/>
              <a:t>This preserves </a:t>
            </a:r>
            <a:r>
              <a:rPr lang="en-US" sz="2000" b="1" dirty="0">
                <a:solidFill>
                  <a:srgbClr val="0070C0"/>
                </a:solidFill>
              </a:rPr>
              <a:t>C block order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504" y="129271"/>
            <a:ext cx="9313613" cy="407296"/>
          </a:xfrm>
        </p:spPr>
        <p:txBody>
          <a:bodyPr/>
          <a:lstStyle/>
          <a:p>
            <a:r>
              <a:rPr lang="en-US" dirty="0"/>
              <a:t>Program Flow:  Simple If statement, No Else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37E221FC-B186-A346-A69A-B0BA74239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779242"/>
              </p:ext>
            </p:extLst>
          </p:nvPr>
        </p:nvGraphicFramePr>
        <p:xfrm>
          <a:off x="827799" y="1132840"/>
          <a:ext cx="10070042" cy="1989773"/>
        </p:xfrm>
        <a:graphic>
          <a:graphicData uri="http://schemas.openxmlformats.org/drawingml/2006/table">
            <a:tbl>
              <a:tblPr firstRow="1" firstCol="1" bandRow="1"/>
              <a:tblGrid>
                <a:gridCol w="31868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776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05542">
                  <a:extLst>
                    <a:ext uri="{9D8B030D-6E8A-4147-A177-3AD203B41FA5}">
                      <a16:colId xmlns:a16="http://schemas.microsoft.com/office/drawing/2014/main" val="1804811189"/>
                    </a:ext>
                  </a:extLst>
                </a:gridCol>
              </a:tblGrid>
              <a:tr h="38226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 source Code</a:t>
                      </a:r>
                      <a:endParaRPr lang="en-US" sz="2400" b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Incorrect Assembly</a:t>
                      </a:r>
                      <a:endParaRPr lang="en-US" sz="2400" b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Correct Assembly</a:t>
                      </a:r>
                      <a:endParaRPr lang="en-US" sz="2400" b="0" i="1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89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19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int r0;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if (r0 </a:t>
                      </a:r>
                      <a:r>
                        <a:rPr lang="en-US" sz="2400" b="0" i="0" spc="50" dirty="0">
                          <a:solidFill>
                            <a:srgbClr val="7030A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&gt;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10) {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// True Block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 marL="73025" marR="73025" marT="18415" marB="1841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cmp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r0, 10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bgt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endParaRPr lang="en-US" sz="2400" b="0" i="0" spc="5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// True Block</a:t>
                      </a: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:</a:t>
                      </a:r>
                      <a:endParaRPr lang="en-US" sz="2400" b="0" i="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73025" marR="73025" marT="18415" marB="1841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cmp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r0, 10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1" i="0" spc="50" dirty="0" err="1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ble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endParaRPr lang="en-US" sz="2400" b="0" i="0" spc="5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// True Block</a:t>
                      </a: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:</a:t>
                      </a:r>
                      <a:endParaRPr lang="en-US" sz="2400" b="0" i="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73025" marR="73025" marT="18415" marB="1841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B107B0-76EF-9E4E-AB48-B030629F503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821211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4B27F2-82A8-A243-B4D3-D75F53533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32" y="101959"/>
            <a:ext cx="10515600" cy="1013594"/>
          </a:xfrm>
        </p:spPr>
        <p:txBody>
          <a:bodyPr/>
          <a:lstStyle/>
          <a:p>
            <a:r>
              <a:rPr lang="en-US" dirty="0"/>
              <a:t>Branch Guard </a:t>
            </a:r>
            <a:r>
              <a:rPr lang="en-US" dirty="0">
                <a:solidFill>
                  <a:srgbClr val="FF0000"/>
                </a:solidFill>
              </a:rPr>
              <a:t>"</a:t>
            </a:r>
            <a:r>
              <a:rPr lang="en-US" i="1" dirty="0">
                <a:solidFill>
                  <a:srgbClr val="FF0000"/>
                </a:solidFill>
              </a:rPr>
              <a:t>Adjustment"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Preserving </a:t>
            </a:r>
            <a:r>
              <a:rPr lang="en-US" dirty="0">
                <a:solidFill>
                  <a:srgbClr val="2C895B"/>
                </a:solidFill>
              </a:rPr>
              <a:t>C Block Order </a:t>
            </a:r>
            <a:r>
              <a:rPr lang="en-US" dirty="0"/>
              <a:t>In Assembly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FD0F85A-587C-AF44-930C-A0349D6456A4}"/>
              </a:ext>
            </a:extLst>
          </p:cNvPr>
          <p:cNvSpPr/>
          <p:nvPr/>
        </p:nvSpPr>
        <p:spPr bwMode="auto">
          <a:xfrm>
            <a:off x="1442393" y="5157015"/>
            <a:ext cx="4755380" cy="13618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i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compare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5)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condition true block */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then fall through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321EF91-DC89-0340-8820-655F2B251DB0}"/>
              </a:ext>
            </a:extLst>
          </p:cNvPr>
          <p:cNvGraphicFramePr>
            <a:graphicFrameLocks noGrp="1"/>
          </p:cNvGraphicFramePr>
          <p:nvPr/>
        </p:nvGraphicFramePr>
        <p:xfrm>
          <a:off x="1323122" y="1191148"/>
          <a:ext cx="9426654" cy="3383475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2504661">
                  <a:extLst>
                    <a:ext uri="{9D8B030D-6E8A-4147-A177-3AD203B41FA5}">
                      <a16:colId xmlns:a16="http://schemas.microsoft.com/office/drawing/2014/main" val="3190928411"/>
                    </a:ext>
                  </a:extLst>
                </a:gridCol>
                <a:gridCol w="3353602">
                  <a:extLst>
                    <a:ext uri="{9D8B030D-6E8A-4147-A177-3AD203B41FA5}">
                      <a16:colId xmlns:a16="http://schemas.microsoft.com/office/drawing/2014/main" val="1511193355"/>
                    </a:ext>
                  </a:extLst>
                </a:gridCol>
                <a:gridCol w="3568391">
                  <a:extLst>
                    <a:ext uri="{9D8B030D-6E8A-4147-A177-3AD203B41FA5}">
                      <a16:colId xmlns:a16="http://schemas.microsoft.com/office/drawing/2014/main" val="2545997432"/>
                    </a:ext>
                  </a:extLst>
                </a:gridCol>
              </a:tblGrid>
              <a:tr h="64027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Compare in C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C89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"Inverse" </a:t>
                      </a:r>
                      <a:r>
                        <a:rPr lang="en-US" dirty="0"/>
                        <a:t>Compare</a:t>
                      </a:r>
                    </a:p>
                    <a:p>
                      <a:pPr algn="ctr"/>
                      <a:r>
                        <a:rPr lang="en-US" dirty="0"/>
                        <a:t>in 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374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Assembly using Inverse Compare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0813829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!=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bne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8584198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!=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beq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4003046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ble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342766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blt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3913616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bge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55174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bgt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339657"/>
                  </a:ext>
                </a:extLst>
              </a:tr>
            </a:tbl>
          </a:graphicData>
        </a:graphic>
      </p:graphicFrame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BB188DB-6CCE-194A-A753-E38CFB231A7D}"/>
              </a:ext>
            </a:extLst>
          </p:cNvPr>
          <p:cNvSpPr/>
          <p:nvPr/>
        </p:nvSpPr>
        <p:spPr bwMode="auto">
          <a:xfrm>
            <a:off x="7018306" y="5124069"/>
            <a:ext cx="4417877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5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i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inverse compare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condition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then fall through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6FF521-5B73-FD4C-82B1-4555509CB98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C9B02090-F28F-AD4C-AB9F-D883DFB8F866}"/>
              </a:ext>
            </a:extLst>
          </p:cNvPr>
          <p:cNvSpPr/>
          <p:nvPr/>
        </p:nvSpPr>
        <p:spPr>
          <a:xfrm rot="16200000">
            <a:off x="3907659" y="1927894"/>
            <a:ext cx="644583" cy="5813658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62FA3110-7C3B-A3A6-D6B1-03DA699A7010}"/>
              </a:ext>
            </a:extLst>
          </p:cNvPr>
          <p:cNvSpPr/>
          <p:nvPr/>
        </p:nvSpPr>
        <p:spPr>
          <a:xfrm rot="16200000">
            <a:off x="8650182" y="3072211"/>
            <a:ext cx="644583" cy="3554269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709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/>
      <p:bldP spid="14" grpId="0" animBg="1"/>
      <p:bldP spid="15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4827" y="4510544"/>
            <a:ext cx="11432992" cy="204549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>
                <a:solidFill>
                  <a:schemeClr val="accent6"/>
                </a:solidFill>
              </a:rPr>
              <a:t>If statements in ARM</a:t>
            </a:r>
          </a:p>
          <a:p>
            <a:r>
              <a:rPr lang="en-US" sz="2200" b="1" dirty="0">
                <a:solidFill>
                  <a:srgbClr val="7030A0"/>
                </a:solidFill>
              </a:rPr>
              <a:t>Step 1:</a:t>
            </a:r>
            <a:r>
              <a:rPr lang="en-US" sz="2200" dirty="0">
                <a:solidFill>
                  <a:srgbClr val="7030A0"/>
                </a:solidFill>
              </a:rPr>
              <a:t> </a:t>
            </a:r>
            <a:r>
              <a:rPr lang="en-US" sz="2200" dirty="0">
                <a:solidFill>
                  <a:schemeClr val="accent6"/>
                </a:solidFill>
              </a:rPr>
              <a:t>make a conditional test using a </a:t>
            </a:r>
            <a:r>
              <a:rPr lang="en-US" sz="2200" b="1" dirty="0" err="1">
                <a:solidFill>
                  <a:srgbClr val="7030A0"/>
                </a:solidFill>
              </a:rPr>
              <a:t>cmp</a:t>
            </a:r>
            <a:r>
              <a:rPr lang="en-US" sz="2200" dirty="0">
                <a:solidFill>
                  <a:srgbClr val="7030A0"/>
                </a:solidFill>
              </a:rPr>
              <a:t> </a:t>
            </a:r>
            <a:r>
              <a:rPr lang="en-US" sz="2200" dirty="0">
                <a:solidFill>
                  <a:schemeClr val="accent6"/>
                </a:solidFill>
              </a:rPr>
              <a:t>instruction</a:t>
            </a:r>
          </a:p>
          <a:p>
            <a:r>
              <a:rPr lang="en-US" sz="2200" b="1" dirty="0">
                <a:solidFill>
                  <a:srgbClr val="7030A0"/>
                </a:solidFill>
              </a:rPr>
              <a:t>Step 2: </a:t>
            </a:r>
            <a:r>
              <a:rPr lang="en-US" sz="2200" dirty="0">
                <a:solidFill>
                  <a:schemeClr val="accent6"/>
                </a:solidFill>
              </a:rPr>
              <a:t>if test evaluates to </a:t>
            </a:r>
            <a:r>
              <a:rPr lang="en-US" sz="2200" dirty="0">
                <a:solidFill>
                  <a:srgbClr val="7030A0"/>
                </a:solidFill>
              </a:rPr>
              <a:t>FALSE, </a:t>
            </a:r>
            <a:r>
              <a:rPr lang="en-US" sz="2200" b="1" dirty="0">
                <a:solidFill>
                  <a:srgbClr val="FF0000"/>
                </a:solidFill>
              </a:rPr>
              <a:t>branch around </a:t>
            </a:r>
            <a:r>
              <a:rPr lang="en-US" sz="2200" dirty="0"/>
              <a:t>the</a:t>
            </a:r>
            <a:r>
              <a:rPr lang="en-US" sz="2200" b="1" dirty="0"/>
              <a:t> </a:t>
            </a:r>
            <a:r>
              <a:rPr lang="en-US" sz="2200" b="1" dirty="0">
                <a:solidFill>
                  <a:srgbClr val="2C895B"/>
                </a:solidFill>
              </a:rPr>
              <a:t>condition true </a:t>
            </a:r>
            <a:r>
              <a:rPr lang="en-US" sz="2200" dirty="0"/>
              <a:t>block with a one of the conditional branch instruction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561" y="296135"/>
            <a:ext cx="11432991" cy="407296"/>
          </a:xfrm>
        </p:spPr>
        <p:txBody>
          <a:bodyPr/>
          <a:lstStyle/>
          <a:p>
            <a:r>
              <a:rPr lang="en-US" dirty="0"/>
              <a:t>Arm Conditional Branching</a:t>
            </a:r>
            <a:r>
              <a:rPr lang="en-US" i="1" dirty="0">
                <a:solidFill>
                  <a:srgbClr val="2C895B"/>
                </a:solidFill>
              </a:rPr>
              <a:t> Simple IF no else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B107B0-76EF-9E4E-AB48-B030629F503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A3F0923-0498-07CA-FD1C-01EA714F2C4A}"/>
              </a:ext>
            </a:extLst>
          </p:cNvPr>
          <p:cNvSpPr/>
          <p:nvPr/>
        </p:nvSpPr>
        <p:spPr bwMode="auto">
          <a:xfrm>
            <a:off x="6567813" y="988993"/>
            <a:ext cx="5359965" cy="218527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true block */</a:t>
            </a:r>
          </a:p>
          <a:p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then fall through */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branch around to this code */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C0009D0B-14B3-31B1-A1F1-54035AF2BB71}"/>
              </a:ext>
            </a:extLst>
          </p:cNvPr>
          <p:cNvSpPr/>
          <p:nvPr/>
        </p:nvSpPr>
        <p:spPr>
          <a:xfrm>
            <a:off x="5743274" y="2011979"/>
            <a:ext cx="424035" cy="3038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4298A4-D3A4-4483-9F64-4F1964C2869D}"/>
              </a:ext>
            </a:extLst>
          </p:cNvPr>
          <p:cNvSpPr txBox="1"/>
          <p:nvPr/>
        </p:nvSpPr>
        <p:spPr>
          <a:xfrm>
            <a:off x="8012509" y="3258002"/>
            <a:ext cx="2470571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If r0 == 5 false</a:t>
            </a:r>
          </a:p>
          <a:p>
            <a:r>
              <a:rPr lang="en-US" sz="2000" dirty="0">
                <a:solidFill>
                  <a:srgbClr val="F37440"/>
                </a:solidFill>
              </a:rPr>
              <a:t>then</a:t>
            </a:r>
            <a:r>
              <a:rPr lang="en-US" sz="2000" dirty="0">
                <a:solidFill>
                  <a:schemeClr val="accent5"/>
                </a:solidFill>
              </a:rPr>
              <a:t> branch </a:t>
            </a:r>
            <a:r>
              <a:rPr lang="en-US" sz="2000" b="1" i="1" dirty="0">
                <a:solidFill>
                  <a:schemeClr val="accent5"/>
                </a:solidFill>
              </a:rPr>
              <a:t>around</a:t>
            </a:r>
            <a:r>
              <a:rPr lang="en-US" sz="2000" dirty="0">
                <a:solidFill>
                  <a:schemeClr val="accent5"/>
                </a:solidFill>
              </a:rPr>
              <a:t> the </a:t>
            </a:r>
            <a:r>
              <a:rPr lang="en-US" sz="2000" dirty="0">
                <a:solidFill>
                  <a:srgbClr val="2C895B"/>
                </a:solidFill>
              </a:rPr>
              <a:t>true block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F68ED4-B82F-2AFE-2022-63A43B7FA663}"/>
              </a:ext>
            </a:extLst>
          </p:cNvPr>
          <p:cNvGrpSpPr/>
          <p:nvPr/>
        </p:nvGrpSpPr>
        <p:grpSpPr>
          <a:xfrm>
            <a:off x="457915" y="982862"/>
            <a:ext cx="5193027" cy="3364309"/>
            <a:chOff x="483397" y="4376892"/>
            <a:chExt cx="5193027" cy="3364309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56B9CA76-F94B-9592-CDCD-CA6ED0FE7AE4}"/>
                </a:ext>
              </a:extLst>
            </p:cNvPr>
            <p:cNvSpPr/>
            <p:nvPr/>
          </p:nvSpPr>
          <p:spPr bwMode="auto">
            <a:xfrm>
              <a:off x="483397" y="4376892"/>
              <a:ext cx="5193027" cy="2185273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int r0;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if (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2200" dirty="0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==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22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) {</a:t>
              </a:r>
            </a:p>
            <a:p>
              <a:r>
                <a:rPr lang="en-US" sz="22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/* condition true block */</a:t>
              </a:r>
            </a:p>
            <a:p>
              <a:r>
                <a:rPr lang="en-US" sz="22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/* then fall through */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  <a:p>
              <a:r>
                <a:rPr lang="en-US" sz="22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/* branch around to this code */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2CADC1A-66CE-F45B-356E-C77AB7362A42}"/>
                </a:ext>
              </a:extLst>
            </p:cNvPr>
            <p:cNvSpPr txBox="1"/>
            <p:nvPr/>
          </p:nvSpPr>
          <p:spPr>
            <a:xfrm>
              <a:off x="2082771" y="6725538"/>
              <a:ext cx="2470571" cy="10156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== 5 true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>
                  <a:solidFill>
                    <a:schemeClr val="accent5"/>
                  </a:solidFill>
                </a:rPr>
                <a:t> </a:t>
              </a:r>
              <a:r>
                <a:rPr lang="en-US" sz="2000" b="1" i="1" dirty="0">
                  <a:solidFill>
                    <a:srgbClr val="2C895B"/>
                  </a:solidFill>
                </a:rPr>
                <a:t>fall through </a:t>
              </a:r>
              <a:r>
                <a:rPr lang="en-US" sz="2000" dirty="0">
                  <a:solidFill>
                    <a:schemeClr val="tx2"/>
                  </a:solidFill>
                </a:rPr>
                <a:t>to the </a:t>
              </a:r>
              <a:r>
                <a:rPr lang="en-US" sz="2000" dirty="0">
                  <a:solidFill>
                    <a:srgbClr val="2C895B"/>
                  </a:solidFill>
                </a:rPr>
                <a:t>true block</a:t>
              </a:r>
            </a:p>
          </p:txBody>
        </p:sp>
      </p:grpSp>
      <p:sp>
        <p:nvSpPr>
          <p:cNvPr id="21" name="U-Turn Arrow 20">
            <a:extLst>
              <a:ext uri="{FF2B5EF4-FFF2-40B4-BE49-F238E27FC236}">
                <a16:creationId xmlns:a16="http://schemas.microsoft.com/office/drawing/2014/main" id="{7739CEC6-7C41-3EDA-CE06-550D299D0142}"/>
              </a:ext>
            </a:extLst>
          </p:cNvPr>
          <p:cNvSpPr/>
          <p:nvPr/>
        </p:nvSpPr>
        <p:spPr>
          <a:xfrm rot="5400000" flipV="1">
            <a:off x="-372020" y="2101807"/>
            <a:ext cx="1475205" cy="407454"/>
          </a:xfrm>
          <a:prstGeom prst="uturnArrow">
            <a:avLst>
              <a:gd name="adj1" fmla="val 11564"/>
              <a:gd name="adj2" fmla="val 18262"/>
              <a:gd name="adj3" fmla="val 20789"/>
              <a:gd name="adj4" fmla="val 42454"/>
              <a:gd name="adj5" fmla="val 970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U-Turn Arrow 21">
            <a:extLst>
              <a:ext uri="{FF2B5EF4-FFF2-40B4-BE49-F238E27FC236}">
                <a16:creationId xmlns:a16="http://schemas.microsoft.com/office/drawing/2014/main" id="{2FFA84B8-1BC7-C998-B559-F65B96B1F513}"/>
              </a:ext>
            </a:extLst>
          </p:cNvPr>
          <p:cNvSpPr/>
          <p:nvPr/>
        </p:nvSpPr>
        <p:spPr>
          <a:xfrm rot="5400000" flipV="1">
            <a:off x="6094421" y="1765536"/>
            <a:ext cx="1175060" cy="804461"/>
          </a:xfrm>
          <a:prstGeom prst="uturnArrow">
            <a:avLst>
              <a:gd name="adj1" fmla="val 7322"/>
              <a:gd name="adj2" fmla="val 18262"/>
              <a:gd name="adj3" fmla="val 20789"/>
              <a:gd name="adj4" fmla="val 42454"/>
              <a:gd name="adj5" fmla="val 4658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AA0AD5-67AB-0D38-4268-46C506A0390E}"/>
              </a:ext>
            </a:extLst>
          </p:cNvPr>
          <p:cNvSpPr txBox="1"/>
          <p:nvPr/>
        </p:nvSpPr>
        <p:spPr>
          <a:xfrm>
            <a:off x="2142309" y="614216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If statement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BB2563-8D79-989C-5AD2-A6937A6F995A}"/>
              </a:ext>
            </a:extLst>
          </p:cNvPr>
          <p:cNvSpPr txBox="1"/>
          <p:nvPr/>
        </p:nvSpPr>
        <p:spPr>
          <a:xfrm>
            <a:off x="7933266" y="613530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ARM If statement</a:t>
            </a:r>
          </a:p>
        </p:txBody>
      </p:sp>
    </p:spTree>
    <p:extLst>
      <p:ext uri="{BB962C8B-B14F-4D97-AF65-F5344CB8AC3E}">
        <p14:creationId xmlns:p14="http://schemas.microsoft.com/office/powerpoint/2010/main" val="2754372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 animBg="1"/>
      <p:bldP spid="9" grpId="0"/>
      <p:bldP spid="4" grpId="0" animBg="1"/>
      <p:bldP spid="14" grpId="0" animBg="1"/>
      <p:bldP spid="16" grpId="0" animBg="1"/>
      <p:bldP spid="22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3B4DA1-863C-55C5-49A2-DBE800D19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304" y="14914"/>
            <a:ext cx="10515600" cy="479246"/>
          </a:xfrm>
        </p:spPr>
        <p:txBody>
          <a:bodyPr/>
          <a:lstStyle/>
          <a:p>
            <a:r>
              <a:rPr lang="en-US" dirty="0"/>
              <a:t>If statement examples – </a:t>
            </a:r>
            <a:r>
              <a:rPr lang="en-US" dirty="0">
                <a:solidFill>
                  <a:srgbClr val="C00000"/>
                </a:solidFill>
              </a:rPr>
              <a:t>Branch Around </a:t>
            </a:r>
            <a:r>
              <a:rPr lang="en-US" dirty="0"/>
              <a:t>the </a:t>
            </a:r>
            <a:r>
              <a:rPr lang="en-US" dirty="0">
                <a:solidFill>
                  <a:srgbClr val="2C895B"/>
                </a:solidFill>
              </a:rPr>
              <a:t>True block</a:t>
            </a:r>
            <a:r>
              <a:rPr lang="en-US" dirty="0"/>
              <a:t>!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5A1A90A-9BA3-92EE-0E78-275953DDD038}"/>
              </a:ext>
            </a:extLst>
          </p:cNvPr>
          <p:cNvSpPr/>
          <p:nvPr/>
        </p:nvSpPr>
        <p:spPr bwMode="auto">
          <a:xfrm>
            <a:off x="1132083" y="1188630"/>
            <a:ext cx="3443819" cy="183689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int r0;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r1 = r2++ + r3;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r3 = r2;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E2F9B89-7B7F-101F-08BB-BDD7F17D2324}"/>
              </a:ext>
            </a:extLst>
          </p:cNvPr>
          <p:cNvGrpSpPr/>
          <p:nvPr/>
        </p:nvGrpSpPr>
        <p:grpSpPr>
          <a:xfrm>
            <a:off x="5158875" y="658972"/>
            <a:ext cx="4533605" cy="2882027"/>
            <a:chOff x="5266377" y="987147"/>
            <a:chExt cx="4533605" cy="2882027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DCD10E33-75BB-DB45-8D9A-EFCD2F287649}"/>
                </a:ext>
              </a:extLst>
            </p:cNvPr>
            <p:cNvSpPr/>
            <p:nvPr/>
          </p:nvSpPr>
          <p:spPr bwMode="auto">
            <a:xfrm>
              <a:off x="6454619" y="987147"/>
              <a:ext cx="3345363" cy="2882027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cmp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2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rgbClr val="F374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bne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add  r1, r2, r3</a:t>
              </a:r>
            </a:p>
            <a:p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add  r2, r2, 1</a:t>
              </a:r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mov  r3, r2</a:t>
              </a:r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E82C522C-969A-11E8-ED7B-BBD8A7153886}"/>
                </a:ext>
              </a:extLst>
            </p:cNvPr>
            <p:cNvSpPr/>
            <p:nvPr/>
          </p:nvSpPr>
          <p:spPr>
            <a:xfrm>
              <a:off x="5266377" y="2167659"/>
              <a:ext cx="541421" cy="4090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3F10ECA-996A-0501-1D81-D42B10BDC92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2DECE83-780E-FD80-0819-D2E89631CAB3}"/>
              </a:ext>
            </a:extLst>
          </p:cNvPr>
          <p:cNvGrpSpPr/>
          <p:nvPr/>
        </p:nvGrpSpPr>
        <p:grpSpPr>
          <a:xfrm>
            <a:off x="9056526" y="664709"/>
            <a:ext cx="2416949" cy="1323439"/>
            <a:chOff x="3332193" y="289693"/>
            <a:chExt cx="2416949" cy="132343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EF1723B-C119-19B7-16C3-5279AC6854AD}"/>
                </a:ext>
              </a:extLst>
            </p:cNvPr>
            <p:cNvSpPr txBox="1"/>
            <p:nvPr/>
          </p:nvSpPr>
          <p:spPr>
            <a:xfrm>
              <a:off x="3889594" y="289693"/>
              <a:ext cx="1859548" cy="13234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== 5 false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>
                  <a:solidFill>
                    <a:schemeClr val="accent5"/>
                  </a:solidFill>
                </a:rPr>
                <a:t> branch </a:t>
              </a:r>
              <a:r>
                <a:rPr lang="en-US" sz="2000" b="1" i="1" dirty="0">
                  <a:solidFill>
                    <a:schemeClr val="accent5"/>
                  </a:solidFill>
                </a:rPr>
                <a:t>around</a:t>
              </a:r>
              <a:r>
                <a:rPr lang="en-US" sz="2000" dirty="0">
                  <a:solidFill>
                    <a:schemeClr val="accent5"/>
                  </a:solidFill>
                </a:rPr>
                <a:t> the </a:t>
              </a:r>
              <a:r>
                <a:rPr lang="en-US" sz="2000" dirty="0">
                  <a:solidFill>
                    <a:srgbClr val="2C895B"/>
                  </a:solidFill>
                </a:rPr>
                <a:t>true block</a:t>
              </a:r>
            </a:p>
          </p:txBody>
        </p:sp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8476694A-D636-D4D2-1CED-2FB9630E9AFC}"/>
                </a:ext>
              </a:extLst>
            </p:cNvPr>
            <p:cNvSpPr/>
            <p:nvPr/>
          </p:nvSpPr>
          <p:spPr>
            <a:xfrm>
              <a:off x="3332193" y="399731"/>
              <a:ext cx="498089" cy="626327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U-Turn Arrow 1">
            <a:extLst>
              <a:ext uri="{FF2B5EF4-FFF2-40B4-BE49-F238E27FC236}">
                <a16:creationId xmlns:a16="http://schemas.microsoft.com/office/drawing/2014/main" id="{7012318E-0D5A-AC26-B463-D4EB9B97B02A}"/>
              </a:ext>
            </a:extLst>
          </p:cNvPr>
          <p:cNvSpPr/>
          <p:nvPr/>
        </p:nvSpPr>
        <p:spPr>
          <a:xfrm rot="5400000" flipV="1">
            <a:off x="5598542" y="1580139"/>
            <a:ext cx="1836896" cy="1053882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476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7827D4D-87D3-0F18-70BD-BECC6ECCA400}"/>
              </a:ext>
            </a:extLst>
          </p:cNvPr>
          <p:cNvGrpSpPr/>
          <p:nvPr/>
        </p:nvGrpSpPr>
        <p:grpSpPr>
          <a:xfrm>
            <a:off x="7978813" y="2469762"/>
            <a:ext cx="1469597" cy="452802"/>
            <a:chOff x="10906175" y="3708186"/>
            <a:chExt cx="1469597" cy="452802"/>
          </a:xfrm>
        </p:grpSpPr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CAED0BB4-3C02-7D58-EC78-1178C56FB47B}"/>
                </a:ext>
              </a:extLst>
            </p:cNvPr>
            <p:cNvSpPr/>
            <p:nvPr/>
          </p:nvSpPr>
          <p:spPr>
            <a:xfrm rot="5400000">
              <a:off x="10791561" y="3822800"/>
              <a:ext cx="452802" cy="223574"/>
            </a:xfrm>
            <a:prstGeom prst="rightArrow">
              <a:avLst>
                <a:gd name="adj1" fmla="val 26646"/>
                <a:gd name="adj2" fmla="val 4666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ABCCA9F-F839-3236-34F8-F6955FA81FC7}"/>
                </a:ext>
              </a:extLst>
            </p:cNvPr>
            <p:cNvSpPr txBox="1"/>
            <p:nvPr/>
          </p:nvSpPr>
          <p:spPr>
            <a:xfrm>
              <a:off x="10972824" y="3726682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37440"/>
                  </a:solidFill>
                </a:rPr>
                <a:t>Fall through</a:t>
              </a:r>
            </a:p>
          </p:txBody>
        </p:sp>
      </p:grp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279AE8D-F606-40C8-C19D-8905CA5C9CF8}"/>
              </a:ext>
            </a:extLst>
          </p:cNvPr>
          <p:cNvSpPr/>
          <p:nvPr/>
        </p:nvSpPr>
        <p:spPr bwMode="auto">
          <a:xfrm>
            <a:off x="1271678" y="4379546"/>
            <a:ext cx="3443819" cy="183689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int r0;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r1 = r2++;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r3 = r2;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1FD5746-1348-13B3-F452-A5005122113D}"/>
              </a:ext>
            </a:extLst>
          </p:cNvPr>
          <p:cNvGrpSpPr/>
          <p:nvPr/>
        </p:nvGrpSpPr>
        <p:grpSpPr>
          <a:xfrm>
            <a:off x="5251373" y="3856980"/>
            <a:ext cx="4489983" cy="2882027"/>
            <a:chOff x="5292213" y="2908884"/>
            <a:chExt cx="4489983" cy="2882027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859632CA-A75C-A2B0-F612-CDA245369E12}"/>
                </a:ext>
              </a:extLst>
            </p:cNvPr>
            <p:cNvSpPr/>
            <p:nvPr/>
          </p:nvSpPr>
          <p:spPr bwMode="auto">
            <a:xfrm>
              <a:off x="6436833" y="2908884"/>
              <a:ext cx="3345363" cy="2882027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cmp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2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rgbClr val="F374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bgt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r1, r2</a:t>
              </a:r>
            </a:p>
            <a:p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add  r2, r2, 1</a:t>
              </a:r>
            </a:p>
            <a:p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mov  r3, r2</a:t>
              </a:r>
            </a:p>
          </p:txBody>
        </p:sp>
        <p:sp>
          <p:nvSpPr>
            <p:cNvPr id="34" name="Right Arrow 33">
              <a:extLst>
                <a:ext uri="{FF2B5EF4-FFF2-40B4-BE49-F238E27FC236}">
                  <a16:creationId xmlns:a16="http://schemas.microsoft.com/office/drawing/2014/main" id="{7DFA4BB7-8603-2A64-F01F-FA9A86C67963}"/>
                </a:ext>
              </a:extLst>
            </p:cNvPr>
            <p:cNvSpPr/>
            <p:nvPr/>
          </p:nvSpPr>
          <p:spPr>
            <a:xfrm>
              <a:off x="5292213" y="3600169"/>
              <a:ext cx="541421" cy="4090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U-Turn Arrow 34">
            <a:extLst>
              <a:ext uri="{FF2B5EF4-FFF2-40B4-BE49-F238E27FC236}">
                <a16:creationId xmlns:a16="http://schemas.microsoft.com/office/drawing/2014/main" id="{7DFB1E4A-2EE2-2703-62CE-89EEB5B898BA}"/>
              </a:ext>
            </a:extLst>
          </p:cNvPr>
          <p:cNvSpPr/>
          <p:nvPr/>
        </p:nvSpPr>
        <p:spPr>
          <a:xfrm rot="5400000" flipV="1">
            <a:off x="5793998" y="4695532"/>
            <a:ext cx="1470433" cy="949688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476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C8A0D8-A155-8BCA-436E-F3C8B7B24F1A}"/>
              </a:ext>
            </a:extLst>
          </p:cNvPr>
          <p:cNvGrpSpPr/>
          <p:nvPr/>
        </p:nvGrpSpPr>
        <p:grpSpPr>
          <a:xfrm>
            <a:off x="8068674" y="5763640"/>
            <a:ext cx="1469597" cy="452802"/>
            <a:chOff x="10906175" y="3708186"/>
            <a:chExt cx="1469597" cy="452802"/>
          </a:xfrm>
        </p:grpSpPr>
        <p:sp>
          <p:nvSpPr>
            <p:cNvPr id="37" name="Right Arrow 36">
              <a:extLst>
                <a:ext uri="{FF2B5EF4-FFF2-40B4-BE49-F238E27FC236}">
                  <a16:creationId xmlns:a16="http://schemas.microsoft.com/office/drawing/2014/main" id="{229E3D1A-97A8-8743-8EC0-24DD29009559}"/>
                </a:ext>
              </a:extLst>
            </p:cNvPr>
            <p:cNvSpPr/>
            <p:nvPr/>
          </p:nvSpPr>
          <p:spPr>
            <a:xfrm rot="5400000">
              <a:off x="10791561" y="3822800"/>
              <a:ext cx="452802" cy="223574"/>
            </a:xfrm>
            <a:prstGeom prst="rightArrow">
              <a:avLst>
                <a:gd name="adj1" fmla="val 26646"/>
                <a:gd name="adj2" fmla="val 4666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3E74DA0-A408-67BA-46E5-271A5E7E1B36}"/>
                </a:ext>
              </a:extLst>
            </p:cNvPr>
            <p:cNvSpPr txBox="1"/>
            <p:nvPr/>
          </p:nvSpPr>
          <p:spPr>
            <a:xfrm>
              <a:off x="10972824" y="3726682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37440"/>
                  </a:solidFill>
                </a:rPr>
                <a:t>Fall through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4617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 animBg="1"/>
      <p:bldP spid="19" grpId="0" animBg="1"/>
      <p:bldP spid="3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A54FA-C0DF-7614-EEA5-C12FC083A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244" y="528610"/>
            <a:ext cx="10515600" cy="425009"/>
          </a:xfrm>
        </p:spPr>
        <p:txBody>
          <a:bodyPr/>
          <a:lstStyle/>
          <a:p>
            <a:r>
              <a:rPr lang="en-US" dirty="0"/>
              <a:t>"Dumping" the Linked List</a:t>
            </a:r>
            <a:br>
              <a:rPr lang="en-US" dirty="0"/>
            </a:br>
            <a:r>
              <a:rPr lang="en-US" i="1" dirty="0">
                <a:solidFill>
                  <a:schemeClr val="accent5"/>
                </a:solidFill>
              </a:rPr>
              <a:t> </a:t>
            </a:r>
            <a:r>
              <a:rPr lang="en-US" sz="2400" i="1" dirty="0">
                <a:solidFill>
                  <a:schemeClr val="accent5"/>
                </a:solidFill>
              </a:rPr>
              <a:t>"walk the list from head to tail"</a:t>
            </a:r>
            <a:endParaRPr lang="en-US" i="1" dirty="0">
              <a:solidFill>
                <a:schemeClr val="accent5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3666745-1DD1-E9E0-D37B-E912C98EDD43}"/>
              </a:ext>
            </a:extLst>
          </p:cNvPr>
          <p:cNvSpPr/>
          <p:nvPr/>
        </p:nvSpPr>
        <p:spPr bwMode="auto">
          <a:xfrm>
            <a:off x="1322166" y="3542610"/>
            <a:ext cx="8728436" cy="292360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head;</a:t>
            </a:r>
            <a:endParaRPr lang="en-US" sz="2000" i="1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</a:p>
          <a:p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("\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nDumping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All Data\n");</a:t>
            </a:r>
          </a:p>
          <a:p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head;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NULL) {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("year: %d name: %s\n",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-&gt;year,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-&gt;name);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DBF7A9D-E297-545F-9085-3FE64F10DA6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913C7628-EDA5-DB14-EFD9-3F7B04F422AB}"/>
              </a:ext>
            </a:extLst>
          </p:cNvPr>
          <p:cNvSpPr/>
          <p:nvPr/>
        </p:nvSpPr>
        <p:spPr bwMode="auto">
          <a:xfrm>
            <a:off x="7067918" y="3583875"/>
            <a:ext cx="3184816" cy="1120231"/>
          </a:xfrm>
          <a:prstGeom prst="roundRect">
            <a:avLst>
              <a:gd name="adj" fmla="val 5733"/>
            </a:avLst>
          </a:prstGeom>
          <a:solidFill>
            <a:schemeClr val="accent4">
              <a:lumMod val="20000"/>
              <a:lumOff val="80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Dumping All Data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year: 1955 name: Sam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year: 2020 name: Joe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13AC97A-99DB-9EFD-E93E-3572F85F933B}"/>
              </a:ext>
            </a:extLst>
          </p:cNvPr>
          <p:cNvGrpSpPr/>
          <p:nvPr/>
        </p:nvGrpSpPr>
        <p:grpSpPr>
          <a:xfrm>
            <a:off x="5172671" y="2219982"/>
            <a:ext cx="731520" cy="914336"/>
            <a:chOff x="511627" y="3595741"/>
            <a:chExt cx="731520" cy="91433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714661D-3ED4-4A1B-0F83-29AFEEA74813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2AC6DDB-0258-336B-967D-BC35CDFA2ACE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0332184D-3EBC-93C8-62A6-FBE1E2FC6FE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595741"/>
              <a:ext cx="0" cy="436243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22388A3-1526-8AE5-9D02-08BBEA8A2D60}"/>
              </a:ext>
            </a:extLst>
          </p:cNvPr>
          <p:cNvGrpSpPr/>
          <p:nvPr/>
        </p:nvGrpSpPr>
        <p:grpSpPr>
          <a:xfrm>
            <a:off x="7980927" y="2131678"/>
            <a:ext cx="731520" cy="914336"/>
            <a:chOff x="511627" y="3595741"/>
            <a:chExt cx="731520" cy="91433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5A44E1A-8FEF-CEA7-9113-53B7FA609C94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310029B-41A6-DD36-6BC8-3FC16DD7544F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8305CD3-E808-6FA8-9A76-4F97F8D86E51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595741"/>
              <a:ext cx="0" cy="436243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BE353F9-A0A8-DB98-930C-1656138607BC}"/>
              </a:ext>
            </a:extLst>
          </p:cNvPr>
          <p:cNvGrpSpPr/>
          <p:nvPr/>
        </p:nvGrpSpPr>
        <p:grpSpPr>
          <a:xfrm>
            <a:off x="10789182" y="2396888"/>
            <a:ext cx="731520" cy="670217"/>
            <a:chOff x="4722914" y="3800170"/>
            <a:chExt cx="731520" cy="670217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7C67EE0-5B5F-14B9-B671-A20AB4B06E73}"/>
                </a:ext>
              </a:extLst>
            </p:cNvPr>
            <p:cNvGrpSpPr/>
            <p:nvPr/>
          </p:nvGrpSpPr>
          <p:grpSpPr>
            <a:xfrm>
              <a:off x="4722914" y="3821261"/>
              <a:ext cx="731520" cy="649126"/>
              <a:chOff x="511627" y="3860951"/>
              <a:chExt cx="731520" cy="649126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317A16E7-A086-CFDC-E4C3-E0AAB527176F}"/>
                  </a:ext>
                </a:extLst>
              </p:cNvPr>
              <p:cNvSpPr txBox="1"/>
              <p:nvPr/>
            </p:nvSpPr>
            <p:spPr>
              <a:xfrm>
                <a:off x="716081" y="3860951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bg2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AB74184D-3AD4-BEAE-7AB8-44EAFC39F0CE}"/>
                  </a:ext>
                </a:extLst>
              </p:cNvPr>
              <p:cNvSpPr txBox="1"/>
              <p:nvPr/>
            </p:nvSpPr>
            <p:spPr>
              <a:xfrm>
                <a:off x="511627" y="4140745"/>
                <a:ext cx="7315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ptr</a:t>
                </a:r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763D4AD2-4734-5E13-67B2-F2BB6F799612}"/>
                    </a:ext>
                  </a:extLst>
                </p:cNvPr>
                <p:cNvSpPr txBox="1"/>
                <p:nvPr/>
              </p:nvSpPr>
              <p:spPr>
                <a:xfrm>
                  <a:off x="4927368" y="3800170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763D4AD2-4734-5E13-67B2-F2BB6F7996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27368" y="3800170"/>
                  <a:ext cx="365760" cy="369332"/>
                </a:xfrm>
                <a:prstGeom prst="rect">
                  <a:avLst/>
                </a:prstGeom>
                <a:blipFill>
                  <a:blip r:embed="rId3"/>
                  <a:stretch>
                    <a:fillRect l="-6667" r="-10000" b="-20690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93D5D38-7FE5-A81B-2B67-92814ED8F779}"/>
              </a:ext>
            </a:extLst>
          </p:cNvPr>
          <p:cNvGrpSpPr/>
          <p:nvPr/>
        </p:nvGrpSpPr>
        <p:grpSpPr>
          <a:xfrm>
            <a:off x="4268844" y="994884"/>
            <a:ext cx="6086166" cy="1262306"/>
            <a:chOff x="5841612" y="5494521"/>
            <a:chExt cx="6086166" cy="126230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AD1FFCE-8EA6-C63F-A806-712B6B5D94F8}"/>
                </a:ext>
              </a:extLst>
            </p:cNvPr>
            <p:cNvSpPr txBox="1"/>
            <p:nvPr/>
          </p:nvSpPr>
          <p:spPr>
            <a:xfrm>
              <a:off x="6033315" y="638749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B16A990B-34DC-B630-D382-BB1C9DC150A1}"/>
                </a:ext>
              </a:extLst>
            </p:cNvPr>
            <p:cNvCxnSpPr/>
            <p:nvPr/>
          </p:nvCxnSpPr>
          <p:spPr bwMode="auto">
            <a:xfrm>
              <a:off x="6216195" y="6575689"/>
              <a:ext cx="73152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E3143E-16EA-BC3A-834E-2F39A187650D}"/>
                </a:ext>
              </a:extLst>
            </p:cNvPr>
            <p:cNvSpPr txBox="1"/>
            <p:nvPr/>
          </p:nvSpPr>
          <p:spPr>
            <a:xfrm>
              <a:off x="5841612" y="6089887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head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D89F456-270F-53A9-931A-B778AB5F64CC}"/>
                </a:ext>
              </a:extLst>
            </p:cNvPr>
            <p:cNvSpPr txBox="1"/>
            <p:nvPr/>
          </p:nvSpPr>
          <p:spPr>
            <a:xfrm>
              <a:off x="9852501" y="6240098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2020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FD123FA-BB32-6E39-1C09-7B6D57EF79FE}"/>
                </a:ext>
              </a:extLst>
            </p:cNvPr>
            <p:cNvSpPr txBox="1"/>
            <p:nvPr/>
          </p:nvSpPr>
          <p:spPr>
            <a:xfrm>
              <a:off x="10986973" y="6223153"/>
              <a:ext cx="94080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"Joe"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49E1691-798B-851F-39B2-68681EBACDCC}"/>
                </a:ext>
              </a:extLst>
            </p:cNvPr>
            <p:cNvSpPr txBox="1"/>
            <p:nvPr/>
          </p:nvSpPr>
          <p:spPr>
            <a:xfrm>
              <a:off x="9852501" y="5870766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E239A30-C2B7-A811-EFBD-A788DF6F3823}"/>
                </a:ext>
              </a:extLst>
            </p:cNvPr>
            <p:cNvSpPr txBox="1"/>
            <p:nvPr/>
          </p:nvSpPr>
          <p:spPr>
            <a:xfrm>
              <a:off x="9861324" y="5494521"/>
              <a:ext cx="731520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NULL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140DD595-5244-97C4-6234-7A83E0560C64}"/>
                </a:ext>
              </a:extLst>
            </p:cNvPr>
            <p:cNvCxnSpPr>
              <a:cxnSpLocks/>
              <a:endCxn id="9" idx="1"/>
            </p:cNvCxnSpPr>
            <p:nvPr/>
          </p:nvCxnSpPr>
          <p:spPr bwMode="auto">
            <a:xfrm>
              <a:off x="10227084" y="6055432"/>
              <a:ext cx="759889" cy="35238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C54260-4417-1551-55C1-CD17397F4AB0}"/>
                </a:ext>
              </a:extLst>
            </p:cNvPr>
            <p:cNvSpPr txBox="1"/>
            <p:nvPr/>
          </p:nvSpPr>
          <p:spPr>
            <a:xfrm>
              <a:off x="7051181" y="6301717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1955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FDE56EC-AB6D-D30E-4D9B-51AD27920E61}"/>
                </a:ext>
              </a:extLst>
            </p:cNvPr>
            <p:cNvSpPr txBox="1"/>
            <p:nvPr/>
          </p:nvSpPr>
          <p:spPr>
            <a:xfrm>
              <a:off x="8157284" y="6304559"/>
              <a:ext cx="94080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"Sam"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B84136-8F97-5D76-FA15-8B5DA3C37A78}"/>
                </a:ext>
              </a:extLst>
            </p:cNvPr>
            <p:cNvSpPr txBox="1"/>
            <p:nvPr/>
          </p:nvSpPr>
          <p:spPr>
            <a:xfrm>
              <a:off x="7042358" y="5905221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F2B5B12-5869-D1C9-5D10-C82C9E8DBFAE}"/>
                </a:ext>
              </a:extLst>
            </p:cNvPr>
            <p:cNvSpPr txBox="1"/>
            <p:nvPr/>
          </p:nvSpPr>
          <p:spPr>
            <a:xfrm>
              <a:off x="7042358" y="5524964"/>
              <a:ext cx="731520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467752C2-ABF8-2C1F-A366-9FF262F8A70E}"/>
                </a:ext>
              </a:extLst>
            </p:cNvPr>
            <p:cNvCxnSpPr>
              <a:cxnSpLocks/>
              <a:endCxn id="14" idx="1"/>
            </p:cNvCxnSpPr>
            <p:nvPr/>
          </p:nvCxnSpPr>
          <p:spPr bwMode="auto">
            <a:xfrm>
              <a:off x="7399252" y="6100528"/>
              <a:ext cx="758032" cy="38869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5896D98-AD37-83B1-A1F4-8CA333F48840}"/>
                </a:ext>
              </a:extLst>
            </p:cNvPr>
            <p:cNvCxnSpPr>
              <a:cxnSpLocks/>
              <a:endCxn id="8" idx="1"/>
            </p:cNvCxnSpPr>
            <p:nvPr/>
          </p:nvCxnSpPr>
          <p:spPr bwMode="auto">
            <a:xfrm>
              <a:off x="7414510" y="5702469"/>
              <a:ext cx="2437991" cy="722295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3FA29AF6-E007-029B-B78B-46A28AFB6D70}"/>
              </a:ext>
            </a:extLst>
          </p:cNvPr>
          <p:cNvSpPr/>
          <p:nvPr/>
        </p:nvSpPr>
        <p:spPr bwMode="auto">
          <a:xfrm>
            <a:off x="584147" y="1280911"/>
            <a:ext cx="2929819" cy="1444485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year;</a:t>
            </a: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name;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next;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496983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10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94D6A-DEEC-8A2E-DCA2-321A28A7DBB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7321" y="2572840"/>
            <a:ext cx="5402430" cy="313539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fontAlgn="base"/>
            <a:r>
              <a:rPr lang="en-US" sz="2400" dirty="0">
                <a:solidFill>
                  <a:schemeClr val="accent6"/>
                </a:solidFill>
              </a:rPr>
              <a:t>Do not use </a:t>
            </a:r>
            <a:r>
              <a:rPr lang="en-US" sz="2400" b="1" dirty="0">
                <a:solidFill>
                  <a:srgbClr val="FF0000"/>
                </a:solidFill>
              </a:rPr>
              <a:t>unnecessary branches</a:t>
            </a:r>
          </a:p>
          <a:p>
            <a:pPr fontAlgn="base"/>
            <a:r>
              <a:rPr lang="en-US" sz="2400" dirty="0">
                <a:solidFill>
                  <a:schemeClr val="accent6"/>
                </a:solidFill>
              </a:rPr>
              <a:t>Optimize your use of </a:t>
            </a:r>
            <a:r>
              <a:rPr lang="en-US" sz="2400" dirty="0">
                <a:solidFill>
                  <a:srgbClr val="2C895B"/>
                </a:solidFill>
              </a:rPr>
              <a:t>"fall throughs"</a:t>
            </a:r>
          </a:p>
          <a:p>
            <a:pPr fontAlgn="base"/>
            <a:r>
              <a:rPr lang="en-US" sz="2400" dirty="0">
                <a:solidFill>
                  <a:schemeClr val="accent6"/>
                </a:solidFill>
              </a:rPr>
              <a:t>For example: </a:t>
            </a:r>
            <a:r>
              <a:rPr lang="en-US" sz="2400" b="1" dirty="0">
                <a:solidFill>
                  <a:srgbClr val="FF0000"/>
                </a:solidFill>
              </a:rPr>
              <a:t>Do not </a:t>
            </a:r>
            <a:r>
              <a:rPr lang="en-US" sz="2400" b="1" dirty="0"/>
              <a:t>make a </a:t>
            </a:r>
            <a:r>
              <a:rPr lang="en-US" sz="2400" b="1" dirty="0">
                <a:solidFill>
                  <a:srgbClr val="F37440"/>
                </a:solidFill>
              </a:rPr>
              <a:t>conditional branch </a:t>
            </a:r>
            <a:r>
              <a:rPr lang="en-US" sz="2400" b="1" dirty="0">
                <a:solidFill>
                  <a:schemeClr val="accent6"/>
                </a:solidFill>
              </a:rPr>
              <a:t>around an </a:t>
            </a:r>
            <a:r>
              <a:rPr lang="en-US" sz="2400" b="1" dirty="0">
                <a:solidFill>
                  <a:srgbClr val="0070C0"/>
                </a:solidFill>
              </a:rPr>
              <a:t>unconditional branch </a:t>
            </a:r>
            <a:r>
              <a:rPr lang="en-US" sz="2400" b="1" dirty="0"/>
              <a:t>that immediately follows 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4" y="576477"/>
            <a:ext cx="10515600" cy="551042"/>
          </a:xfrm>
        </p:spPr>
        <p:txBody>
          <a:bodyPr/>
          <a:lstStyle/>
          <a:p>
            <a:r>
              <a:rPr lang="en-US" dirty="0"/>
              <a:t>Branching Avoid: Spaghetti Code</a:t>
            </a:r>
            <a:br>
              <a:rPr lang="en-US" dirty="0"/>
            </a:br>
            <a:r>
              <a:rPr lang="en-US" dirty="0"/>
              <a:t>("</a:t>
            </a:r>
            <a:r>
              <a:rPr lang="en-US" dirty="0" err="1"/>
              <a:t>goto</a:t>
            </a:r>
            <a:r>
              <a:rPr lang="en-US" dirty="0"/>
              <a:t> structure")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A127945-83BD-FE40-B013-ACB3254F8897}"/>
              </a:ext>
            </a:extLst>
          </p:cNvPr>
          <p:cNvSpPr/>
          <p:nvPr/>
        </p:nvSpPr>
        <p:spPr bwMode="auto">
          <a:xfrm>
            <a:off x="6560387" y="293607"/>
            <a:ext cx="4451790" cy="313539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Do not do the following</a:t>
            </a:r>
            <a:r>
              <a:rPr lang="en-US" sz="2400" b="1" dirty="0"/>
              <a:t>:</a:t>
            </a:r>
            <a:endParaRPr lang="en-US" sz="2400" dirty="0"/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r0, 0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2</a:t>
            </a:r>
            <a:endParaRPr lang="en-US" sz="4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8" name="U-Turn Arrow 27">
            <a:extLst>
              <a:ext uri="{FF2B5EF4-FFF2-40B4-BE49-F238E27FC236}">
                <a16:creationId xmlns:a16="http://schemas.microsoft.com/office/drawing/2014/main" id="{61D44D4D-9ADD-CBDD-6917-59A746B7C669}"/>
              </a:ext>
            </a:extLst>
          </p:cNvPr>
          <p:cNvSpPr/>
          <p:nvPr/>
        </p:nvSpPr>
        <p:spPr>
          <a:xfrm rot="5400000" flipV="1">
            <a:off x="6197544" y="1818895"/>
            <a:ext cx="1180613" cy="871200"/>
          </a:xfrm>
          <a:prstGeom prst="uturnArrow">
            <a:avLst>
              <a:gd name="adj1" fmla="val 4865"/>
              <a:gd name="adj2" fmla="val 6881"/>
              <a:gd name="adj3" fmla="val 20789"/>
              <a:gd name="adj4" fmla="val 42454"/>
              <a:gd name="adj5" fmla="val 442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U-Turn Arrow 18">
            <a:extLst>
              <a:ext uri="{FF2B5EF4-FFF2-40B4-BE49-F238E27FC236}">
                <a16:creationId xmlns:a16="http://schemas.microsoft.com/office/drawing/2014/main" id="{37BF2509-CAEF-0674-A12B-6F5C1DA85B2E}"/>
              </a:ext>
            </a:extLst>
          </p:cNvPr>
          <p:cNvSpPr/>
          <p:nvPr/>
        </p:nvSpPr>
        <p:spPr>
          <a:xfrm rot="5400000" flipV="1">
            <a:off x="6178024" y="1313710"/>
            <a:ext cx="756805" cy="742205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75684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75DC633-43F3-4E65-3E4F-BC0841A7EFCF}"/>
              </a:ext>
            </a:extLst>
          </p:cNvPr>
          <p:cNvSpPr/>
          <p:nvPr/>
        </p:nvSpPr>
        <p:spPr bwMode="auto">
          <a:xfrm>
            <a:off x="6779898" y="3668280"/>
            <a:ext cx="3537447" cy="275534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2C895B"/>
                </a:solidFill>
              </a:rPr>
              <a:t>Do the following:</a:t>
            </a:r>
            <a:endParaRPr lang="en-US" sz="2400" dirty="0">
              <a:solidFill>
                <a:srgbClr val="2C895B"/>
              </a:solidFill>
            </a:endParaRPr>
          </a:p>
          <a:p>
            <a:pPr fontAlgn="base"/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r0, 0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fall through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2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U-Turn Arrow 36">
            <a:extLst>
              <a:ext uri="{FF2B5EF4-FFF2-40B4-BE49-F238E27FC236}">
                <a16:creationId xmlns:a16="http://schemas.microsoft.com/office/drawing/2014/main" id="{A0849286-90EE-EF41-222F-D733A9BBA2A9}"/>
              </a:ext>
            </a:extLst>
          </p:cNvPr>
          <p:cNvSpPr/>
          <p:nvPr/>
        </p:nvSpPr>
        <p:spPr>
          <a:xfrm rot="5400000" flipV="1">
            <a:off x="6493462" y="4799702"/>
            <a:ext cx="1150543" cy="934958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9305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29C8AE7-4E80-5949-D29D-B9CF856C22A1}"/>
              </a:ext>
            </a:extLst>
          </p:cNvPr>
          <p:cNvGrpSpPr/>
          <p:nvPr/>
        </p:nvGrpSpPr>
        <p:grpSpPr>
          <a:xfrm>
            <a:off x="9029295" y="1176867"/>
            <a:ext cx="1911137" cy="973149"/>
            <a:chOff x="9029295" y="1176867"/>
            <a:chExt cx="1911137" cy="973149"/>
          </a:xfrm>
        </p:grpSpPr>
        <p:sp>
          <p:nvSpPr>
            <p:cNvPr id="3" name="Right Brace 2">
              <a:extLst>
                <a:ext uri="{FF2B5EF4-FFF2-40B4-BE49-F238E27FC236}">
                  <a16:creationId xmlns:a16="http://schemas.microsoft.com/office/drawing/2014/main" id="{8483918C-05BF-9621-C150-DB6AC856D2D7}"/>
                </a:ext>
              </a:extLst>
            </p:cNvPr>
            <p:cNvSpPr/>
            <p:nvPr/>
          </p:nvSpPr>
          <p:spPr>
            <a:xfrm>
              <a:off x="9029295" y="1176867"/>
              <a:ext cx="321733" cy="684436"/>
            </a:xfrm>
            <a:prstGeom prst="righ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8DCC1FF-DEC4-62F9-4D50-D8A54BB54567}"/>
                </a:ext>
              </a:extLst>
            </p:cNvPr>
            <p:cNvSpPr txBox="1"/>
            <p:nvPr/>
          </p:nvSpPr>
          <p:spPr>
            <a:xfrm>
              <a:off x="9370604" y="1226686"/>
              <a:ext cx="1569828" cy="92333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Caution!</a:t>
              </a:r>
            </a:p>
            <a:p>
              <a:r>
                <a:rPr lang="en-US" dirty="0"/>
                <a:t>Two adjacent branches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2725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8" grpId="0" animBg="1"/>
      <p:bldP spid="19" grpId="0" animBg="1"/>
      <p:bldP spid="11" grpId="0" animBg="1"/>
      <p:bldP spid="3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A54FA-C0DF-7614-EEA5-C12FC083A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25009"/>
          </a:xfrm>
        </p:spPr>
        <p:txBody>
          <a:bodyPr/>
          <a:lstStyle/>
          <a:p>
            <a:r>
              <a:rPr lang="en-US" dirty="0"/>
              <a:t>Finding A Node Containing a Specific Payload Value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1AE0562-C1F2-0C81-E05D-D387146BDA3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3D54B4B0-65D3-3D29-88E3-690D284C47D0}"/>
              </a:ext>
            </a:extLst>
          </p:cNvPr>
          <p:cNvSpPr/>
          <p:nvPr/>
        </p:nvSpPr>
        <p:spPr bwMode="auto">
          <a:xfrm>
            <a:off x="1494148" y="2725483"/>
            <a:ext cx="6841730" cy="266330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findNode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*name, struct node *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while (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NULL) {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if (</a:t>
            </a:r>
            <a:r>
              <a:rPr lang="en-US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strcmp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(name,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-&gt;name) == 0)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break;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2A137055-CBBF-FB72-E620-1D3BAE387431}"/>
              </a:ext>
            </a:extLst>
          </p:cNvPr>
          <p:cNvSpPr/>
          <p:nvPr/>
        </p:nvSpPr>
        <p:spPr bwMode="auto">
          <a:xfrm>
            <a:off x="1712404" y="5502954"/>
            <a:ext cx="7811986" cy="129631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found;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((found =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findNode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("Joe", head)) != NULL)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("year: %d name: %s\n", found-&gt;year, found-&gt;name);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CF65D12-8FD0-0223-0C26-AA26B204E47A}"/>
              </a:ext>
            </a:extLst>
          </p:cNvPr>
          <p:cNvGrpSpPr/>
          <p:nvPr/>
        </p:nvGrpSpPr>
        <p:grpSpPr>
          <a:xfrm>
            <a:off x="3133805" y="1770106"/>
            <a:ext cx="731520" cy="914336"/>
            <a:chOff x="511627" y="3595741"/>
            <a:chExt cx="731520" cy="91433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9E33B57-4B33-FD5A-FB74-B7C84A89AAB1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5F9392F-A735-9753-14EB-96F544C08E40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57FA4CF2-0737-77C3-3A7C-951ABFC2D87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595741"/>
              <a:ext cx="0" cy="436243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BA12101-921D-4519-73AE-6AE5AD572F95}"/>
              </a:ext>
            </a:extLst>
          </p:cNvPr>
          <p:cNvGrpSpPr/>
          <p:nvPr/>
        </p:nvGrpSpPr>
        <p:grpSpPr>
          <a:xfrm>
            <a:off x="5942061" y="1681802"/>
            <a:ext cx="731520" cy="914336"/>
            <a:chOff x="511627" y="3595741"/>
            <a:chExt cx="731520" cy="91433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F71169D-0B19-D974-9299-E1893BAF0A6D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7CE1734-DE90-C722-F6E2-2F3B6123F03D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0995E139-3A04-A41D-BAC9-ACC6D1DC523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595741"/>
              <a:ext cx="0" cy="436243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4DC00C4-37C6-23BD-CA5C-10710B560C69}"/>
              </a:ext>
            </a:extLst>
          </p:cNvPr>
          <p:cNvGrpSpPr/>
          <p:nvPr/>
        </p:nvGrpSpPr>
        <p:grpSpPr>
          <a:xfrm>
            <a:off x="2229978" y="545008"/>
            <a:ext cx="6086166" cy="1262306"/>
            <a:chOff x="5841612" y="5494521"/>
            <a:chExt cx="6086166" cy="126230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C7EF6E5-10DA-8FBF-01DF-4A105929093E}"/>
                </a:ext>
              </a:extLst>
            </p:cNvPr>
            <p:cNvSpPr txBox="1"/>
            <p:nvPr/>
          </p:nvSpPr>
          <p:spPr>
            <a:xfrm>
              <a:off x="6033315" y="638749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3B07961-6FDF-CB3E-3ED8-50849D712BEF}"/>
                </a:ext>
              </a:extLst>
            </p:cNvPr>
            <p:cNvCxnSpPr/>
            <p:nvPr/>
          </p:nvCxnSpPr>
          <p:spPr bwMode="auto">
            <a:xfrm>
              <a:off x="6216195" y="6575689"/>
              <a:ext cx="73152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A4B4937-D324-1BF7-1806-1A7444626901}"/>
                </a:ext>
              </a:extLst>
            </p:cNvPr>
            <p:cNvSpPr txBox="1"/>
            <p:nvPr/>
          </p:nvSpPr>
          <p:spPr>
            <a:xfrm>
              <a:off x="5841612" y="6089887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head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8BAECDF-F331-ECD5-B0AE-C382F73A4B75}"/>
                </a:ext>
              </a:extLst>
            </p:cNvPr>
            <p:cNvSpPr txBox="1"/>
            <p:nvPr/>
          </p:nvSpPr>
          <p:spPr>
            <a:xfrm>
              <a:off x="9852501" y="6240098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2020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320AF65-AF72-0F9A-F048-AE5AF417005E}"/>
                </a:ext>
              </a:extLst>
            </p:cNvPr>
            <p:cNvSpPr txBox="1"/>
            <p:nvPr/>
          </p:nvSpPr>
          <p:spPr>
            <a:xfrm>
              <a:off x="10986973" y="6223153"/>
              <a:ext cx="94080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"Joe"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2812E4F-B57A-C431-E1D1-7AE397C8E7D5}"/>
                </a:ext>
              </a:extLst>
            </p:cNvPr>
            <p:cNvSpPr txBox="1"/>
            <p:nvPr/>
          </p:nvSpPr>
          <p:spPr>
            <a:xfrm>
              <a:off x="9852501" y="5870766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6C8047A-21F3-4C2F-5546-2232AF2120C4}"/>
                </a:ext>
              </a:extLst>
            </p:cNvPr>
            <p:cNvSpPr txBox="1"/>
            <p:nvPr/>
          </p:nvSpPr>
          <p:spPr>
            <a:xfrm>
              <a:off x="9861324" y="5494521"/>
              <a:ext cx="731520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NULL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2D518B6-EFC9-19A6-D6EA-9B4EEC76275B}"/>
                </a:ext>
              </a:extLst>
            </p:cNvPr>
            <p:cNvCxnSpPr>
              <a:cxnSpLocks/>
              <a:endCxn id="24" idx="1"/>
            </p:cNvCxnSpPr>
            <p:nvPr/>
          </p:nvCxnSpPr>
          <p:spPr bwMode="auto">
            <a:xfrm>
              <a:off x="10227084" y="6055432"/>
              <a:ext cx="759889" cy="35238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8EB19AB-C207-CD80-567B-516F2817122C}"/>
                </a:ext>
              </a:extLst>
            </p:cNvPr>
            <p:cNvSpPr txBox="1"/>
            <p:nvPr/>
          </p:nvSpPr>
          <p:spPr>
            <a:xfrm>
              <a:off x="7051181" y="6301717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1955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C43261A-A8A9-CC28-3138-AC6C7E80FA93}"/>
                </a:ext>
              </a:extLst>
            </p:cNvPr>
            <p:cNvSpPr txBox="1"/>
            <p:nvPr/>
          </p:nvSpPr>
          <p:spPr>
            <a:xfrm>
              <a:off x="8157284" y="6304559"/>
              <a:ext cx="94080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"Sam"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EE9AFAC-740F-6DEE-2F77-62EC9440C8B6}"/>
                </a:ext>
              </a:extLst>
            </p:cNvPr>
            <p:cNvSpPr txBox="1"/>
            <p:nvPr/>
          </p:nvSpPr>
          <p:spPr>
            <a:xfrm>
              <a:off x="7042358" y="5905221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086E539-5E05-E71C-A0C7-AED383B93A23}"/>
                </a:ext>
              </a:extLst>
            </p:cNvPr>
            <p:cNvSpPr txBox="1"/>
            <p:nvPr/>
          </p:nvSpPr>
          <p:spPr>
            <a:xfrm>
              <a:off x="7042358" y="5524964"/>
              <a:ext cx="731520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559A7B00-2B81-ADA3-B514-ADE0D1769649}"/>
                </a:ext>
              </a:extLst>
            </p:cNvPr>
            <p:cNvCxnSpPr>
              <a:cxnSpLocks/>
              <a:endCxn id="29" idx="1"/>
            </p:cNvCxnSpPr>
            <p:nvPr/>
          </p:nvCxnSpPr>
          <p:spPr bwMode="auto">
            <a:xfrm>
              <a:off x="7399252" y="6100528"/>
              <a:ext cx="758032" cy="38869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72EA7B83-D074-42F2-5865-EEB9711C0897}"/>
                </a:ext>
              </a:extLst>
            </p:cNvPr>
            <p:cNvCxnSpPr>
              <a:cxnSpLocks/>
              <a:endCxn id="23" idx="1"/>
            </p:cNvCxnSpPr>
            <p:nvPr/>
          </p:nvCxnSpPr>
          <p:spPr bwMode="auto">
            <a:xfrm>
              <a:off x="7414510" y="5702469"/>
              <a:ext cx="2437991" cy="722295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0FD064E-E797-E0B6-6A4A-86CFAC26934B}"/>
              </a:ext>
            </a:extLst>
          </p:cNvPr>
          <p:cNvSpPr/>
          <p:nvPr/>
        </p:nvSpPr>
        <p:spPr bwMode="auto">
          <a:xfrm>
            <a:off x="8997919" y="543742"/>
            <a:ext cx="2929819" cy="1444485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year;</a:t>
            </a: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name;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next;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9697F52-2BBE-64FE-E397-9C2EEE12C1C7}"/>
              </a:ext>
            </a:extLst>
          </p:cNvPr>
          <p:cNvGrpSpPr/>
          <p:nvPr/>
        </p:nvGrpSpPr>
        <p:grpSpPr>
          <a:xfrm>
            <a:off x="8316144" y="3281082"/>
            <a:ext cx="3060068" cy="646331"/>
            <a:chOff x="8316144" y="3281082"/>
            <a:chExt cx="3060068" cy="64633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D0151CE-1E1F-1863-716E-2C1D810756A6}"/>
                </a:ext>
              </a:extLst>
            </p:cNvPr>
            <p:cNvSpPr txBox="1"/>
            <p:nvPr/>
          </p:nvSpPr>
          <p:spPr>
            <a:xfrm>
              <a:off x="8803341" y="3281082"/>
              <a:ext cx="2572871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Returns pointer if found</a:t>
              </a:r>
            </a:p>
            <a:p>
              <a:r>
                <a:rPr lang="en-US" dirty="0"/>
                <a:t>NULL otherwise</a:t>
              </a: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D2D0F6D-4489-CDC9-0C5C-9BBBCC419A25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>
              <a:off x="8316144" y="3604248"/>
              <a:ext cx="487197" cy="0"/>
            </a:xfrm>
            <a:prstGeom prst="straightConnector1">
              <a:avLst/>
            </a:prstGeom>
            <a:ln w="3492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4711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4A081-1A79-0FAA-1A5D-D2836791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71955"/>
          </a:xfrm>
        </p:spPr>
        <p:txBody>
          <a:bodyPr/>
          <a:lstStyle/>
          <a:p>
            <a:r>
              <a:rPr lang="en-US" dirty="0"/>
              <a:t>Deleting a Node in a Linked List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353E9A8-EADC-D7A8-7BF0-B7C2B110C534}"/>
              </a:ext>
            </a:extLst>
          </p:cNvPr>
          <p:cNvSpPr/>
          <p:nvPr/>
        </p:nvSpPr>
        <p:spPr bwMode="auto">
          <a:xfrm>
            <a:off x="157901" y="645077"/>
            <a:ext cx="6174839" cy="555232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16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returns head pointer; may have changed…</a:t>
            </a:r>
          </a:p>
          <a:p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deleteNode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name,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*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head)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sz="16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struct node 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head;</a:t>
            </a:r>
          </a:p>
          <a:p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struct node 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NULL; // base case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while (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NULL) {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if (</a:t>
            </a:r>
            <a:r>
              <a:rPr lang="en-US" sz="16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strcmp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(name,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-&gt;name) == 0)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  break;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if (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NULL) </a:t>
            </a:r>
            <a:r>
              <a:rPr lang="en-US" sz="16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not found return head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return head;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if (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head) </a:t>
            </a:r>
            <a:r>
              <a:rPr lang="en-US" sz="16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remove first node new head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head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else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-&gt;next; </a:t>
            </a:r>
            <a:r>
              <a:rPr lang="en-US" sz="16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remove not head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free(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-&gt;name);  // free 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space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free(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head;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E0CD3A7-55CE-AEB8-A581-5C315F41B594}"/>
              </a:ext>
            </a:extLst>
          </p:cNvPr>
          <p:cNvSpPr/>
          <p:nvPr/>
        </p:nvSpPr>
        <p:spPr bwMode="auto">
          <a:xfrm>
            <a:off x="6768481" y="5731882"/>
            <a:ext cx="4564607" cy="105640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node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*head = NULL;</a:t>
            </a:r>
            <a:endParaRPr lang="en-US" sz="2000" i="1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 =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deleteNode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("Joe", head);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head =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deleteNode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("Sam", head);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587EE41-5B22-3B71-31E6-3AAC47F9C0A7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A1F49AB-1F4C-D4E8-2D40-B9E59BFBA562}"/>
              </a:ext>
            </a:extLst>
          </p:cNvPr>
          <p:cNvGrpSpPr/>
          <p:nvPr/>
        </p:nvGrpSpPr>
        <p:grpSpPr>
          <a:xfrm>
            <a:off x="7096869" y="1290333"/>
            <a:ext cx="731520" cy="914336"/>
            <a:chOff x="511627" y="3595741"/>
            <a:chExt cx="731520" cy="91433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B0A0669-DAD3-B0D9-6E45-638A4101D6B0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99DAFFF-B154-21CD-C367-946940FCD171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6E231D14-94D1-DE4F-936E-8561D7C9A678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595741"/>
              <a:ext cx="0" cy="436243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9EB6104-78F3-68CC-B570-B6561CA6B201}"/>
              </a:ext>
            </a:extLst>
          </p:cNvPr>
          <p:cNvGrpSpPr/>
          <p:nvPr/>
        </p:nvGrpSpPr>
        <p:grpSpPr>
          <a:xfrm>
            <a:off x="9905125" y="1202029"/>
            <a:ext cx="731520" cy="914336"/>
            <a:chOff x="511627" y="3595741"/>
            <a:chExt cx="731520" cy="91433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7FB4523-8D8D-3CCD-9FC9-E29BB62D4B10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0CAA315-64EE-28F0-C795-E54EBAA9F9EA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133928FF-9513-7D11-1CDA-857FA7699851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595741"/>
              <a:ext cx="0" cy="436243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A183F2F-A349-615C-EEBB-57A45ADA934B}"/>
              </a:ext>
            </a:extLst>
          </p:cNvPr>
          <p:cNvGrpSpPr/>
          <p:nvPr/>
        </p:nvGrpSpPr>
        <p:grpSpPr>
          <a:xfrm>
            <a:off x="6193042" y="65235"/>
            <a:ext cx="5876882" cy="1262306"/>
            <a:chOff x="5841612" y="5494521"/>
            <a:chExt cx="5876882" cy="1262306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F346812-41B8-6AE2-3474-88A4F19CC322}"/>
                </a:ext>
              </a:extLst>
            </p:cNvPr>
            <p:cNvSpPr txBox="1"/>
            <p:nvPr/>
          </p:nvSpPr>
          <p:spPr>
            <a:xfrm>
              <a:off x="6033315" y="638749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17B63332-AEEB-DD9D-E754-6914663648F9}"/>
                </a:ext>
              </a:extLst>
            </p:cNvPr>
            <p:cNvCxnSpPr/>
            <p:nvPr/>
          </p:nvCxnSpPr>
          <p:spPr bwMode="auto">
            <a:xfrm>
              <a:off x="6216195" y="6575689"/>
              <a:ext cx="73152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F92BA8F-CE0B-D43C-F31A-9B322CD02CAA}"/>
                </a:ext>
              </a:extLst>
            </p:cNvPr>
            <p:cNvSpPr txBox="1"/>
            <p:nvPr/>
          </p:nvSpPr>
          <p:spPr>
            <a:xfrm>
              <a:off x="5841612" y="6089887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head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CE41820F-8FD0-1F9B-D408-D59DD6C34047}"/>
                </a:ext>
              </a:extLst>
            </p:cNvPr>
            <p:cNvSpPr txBox="1"/>
            <p:nvPr/>
          </p:nvSpPr>
          <p:spPr>
            <a:xfrm>
              <a:off x="9852501" y="6240098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2020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30077B2-37B9-4554-F9C1-5F1D0B21171A}"/>
                </a:ext>
              </a:extLst>
            </p:cNvPr>
            <p:cNvSpPr txBox="1"/>
            <p:nvPr/>
          </p:nvSpPr>
          <p:spPr>
            <a:xfrm>
              <a:off x="10986973" y="6223153"/>
              <a:ext cx="731521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"Joe"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D0D9B4A5-08BB-7D6C-8CC3-307542182D07}"/>
                </a:ext>
              </a:extLst>
            </p:cNvPr>
            <p:cNvSpPr txBox="1"/>
            <p:nvPr/>
          </p:nvSpPr>
          <p:spPr>
            <a:xfrm>
              <a:off x="9852501" y="5870766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64552AC2-A2F7-D49A-AA94-92C243D7FE3E}"/>
                </a:ext>
              </a:extLst>
            </p:cNvPr>
            <p:cNvSpPr txBox="1"/>
            <p:nvPr/>
          </p:nvSpPr>
          <p:spPr>
            <a:xfrm>
              <a:off x="9861324" y="5494521"/>
              <a:ext cx="731520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NULL</a:t>
              </a:r>
            </a:p>
          </p:txBody>
        </p: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B1D053D7-CA84-6E52-464D-57C05F6E02F2}"/>
                </a:ext>
              </a:extLst>
            </p:cNvPr>
            <p:cNvCxnSpPr>
              <a:cxnSpLocks/>
              <a:endCxn id="95" idx="1"/>
            </p:cNvCxnSpPr>
            <p:nvPr/>
          </p:nvCxnSpPr>
          <p:spPr bwMode="auto">
            <a:xfrm>
              <a:off x="10227084" y="6055432"/>
              <a:ext cx="759889" cy="35238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7172B520-500D-1C81-57D1-7895AB7A5268}"/>
                </a:ext>
              </a:extLst>
            </p:cNvPr>
            <p:cNvSpPr txBox="1"/>
            <p:nvPr/>
          </p:nvSpPr>
          <p:spPr>
            <a:xfrm>
              <a:off x="7051181" y="6301717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1955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52736A7D-F395-4E29-FC43-193769FA8C39}"/>
                </a:ext>
              </a:extLst>
            </p:cNvPr>
            <p:cNvSpPr txBox="1"/>
            <p:nvPr/>
          </p:nvSpPr>
          <p:spPr>
            <a:xfrm>
              <a:off x="8157285" y="6304559"/>
              <a:ext cx="869054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"Sam"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33DD937F-24EB-5E03-FA30-EC8033EFC23A}"/>
                </a:ext>
              </a:extLst>
            </p:cNvPr>
            <p:cNvSpPr txBox="1"/>
            <p:nvPr/>
          </p:nvSpPr>
          <p:spPr>
            <a:xfrm>
              <a:off x="7042358" y="5905221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ED9B1344-FB6A-8D10-CCCC-FAB27DDAEF0F}"/>
                </a:ext>
              </a:extLst>
            </p:cNvPr>
            <p:cNvSpPr txBox="1"/>
            <p:nvPr/>
          </p:nvSpPr>
          <p:spPr>
            <a:xfrm>
              <a:off x="7042358" y="5524964"/>
              <a:ext cx="731520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7D613DE0-E7BF-C646-D011-EA989A2405E2}"/>
                </a:ext>
              </a:extLst>
            </p:cNvPr>
            <p:cNvCxnSpPr>
              <a:cxnSpLocks/>
              <a:endCxn id="101" idx="1"/>
            </p:cNvCxnSpPr>
            <p:nvPr/>
          </p:nvCxnSpPr>
          <p:spPr bwMode="auto">
            <a:xfrm>
              <a:off x="7399252" y="6100528"/>
              <a:ext cx="758033" cy="38869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0E6E6A59-6642-A15A-E425-F96BEE01C72D}"/>
                </a:ext>
              </a:extLst>
            </p:cNvPr>
            <p:cNvCxnSpPr>
              <a:cxnSpLocks/>
              <a:endCxn id="94" idx="1"/>
            </p:cNvCxnSpPr>
            <p:nvPr/>
          </p:nvCxnSpPr>
          <p:spPr bwMode="auto">
            <a:xfrm>
              <a:off x="7414510" y="5702469"/>
              <a:ext cx="2437991" cy="722295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D55E5657-5EA0-3E0A-74CB-DD0279679956}"/>
              </a:ext>
            </a:extLst>
          </p:cNvPr>
          <p:cNvGrpSpPr/>
          <p:nvPr/>
        </p:nvGrpSpPr>
        <p:grpSpPr>
          <a:xfrm>
            <a:off x="6193042" y="2303322"/>
            <a:ext cx="3184727" cy="1234357"/>
            <a:chOff x="5841612" y="5522470"/>
            <a:chExt cx="3184727" cy="1234357"/>
          </a:xfrm>
        </p:grpSpPr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E337F02B-C628-B450-695A-7B2B09425086}"/>
                </a:ext>
              </a:extLst>
            </p:cNvPr>
            <p:cNvSpPr txBox="1"/>
            <p:nvPr/>
          </p:nvSpPr>
          <p:spPr>
            <a:xfrm>
              <a:off x="6033315" y="6387495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8FD9021B-01E1-71B2-59D3-EEF03A9A9596}"/>
                </a:ext>
              </a:extLst>
            </p:cNvPr>
            <p:cNvCxnSpPr/>
            <p:nvPr/>
          </p:nvCxnSpPr>
          <p:spPr bwMode="auto">
            <a:xfrm>
              <a:off x="6216195" y="6575689"/>
              <a:ext cx="73152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47F1C40-5FF4-F87D-B376-8540AFB3DD51}"/>
                </a:ext>
              </a:extLst>
            </p:cNvPr>
            <p:cNvSpPr txBox="1"/>
            <p:nvPr/>
          </p:nvSpPr>
          <p:spPr>
            <a:xfrm>
              <a:off x="5841612" y="6089887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head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E5F1E0D0-C919-E036-3095-025FDD33F7A9}"/>
                </a:ext>
              </a:extLst>
            </p:cNvPr>
            <p:cNvSpPr txBox="1"/>
            <p:nvPr/>
          </p:nvSpPr>
          <p:spPr>
            <a:xfrm>
              <a:off x="7051181" y="5522470"/>
              <a:ext cx="731520" cy="369332"/>
            </a:xfrm>
            <a:prstGeom prst="rect">
              <a:avLst/>
            </a:prstGeom>
            <a:solidFill>
              <a:srgbClr val="7030A0">
                <a:alpha val="18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NULL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B9D9C2C2-0339-34F7-FF49-7C4D3ED65A2C}"/>
                </a:ext>
              </a:extLst>
            </p:cNvPr>
            <p:cNvSpPr txBox="1"/>
            <p:nvPr/>
          </p:nvSpPr>
          <p:spPr>
            <a:xfrm>
              <a:off x="7051181" y="6301717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1955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6DAF3B09-9B44-E636-C6D2-BD45B77EBB88}"/>
                </a:ext>
              </a:extLst>
            </p:cNvPr>
            <p:cNvSpPr txBox="1"/>
            <p:nvPr/>
          </p:nvSpPr>
          <p:spPr>
            <a:xfrm>
              <a:off x="8157285" y="6304559"/>
              <a:ext cx="869054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"Sam"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CA8512F2-C65E-1184-6C4F-4FF15D7C9E68}"/>
                </a:ext>
              </a:extLst>
            </p:cNvPr>
            <p:cNvSpPr txBox="1"/>
            <p:nvPr/>
          </p:nvSpPr>
          <p:spPr>
            <a:xfrm>
              <a:off x="7042358" y="5905221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DF80F795-DF57-4D07-7E14-FD8A5C0872C3}"/>
                </a:ext>
              </a:extLst>
            </p:cNvPr>
            <p:cNvCxnSpPr>
              <a:cxnSpLocks/>
              <a:endCxn id="118" idx="1"/>
            </p:cNvCxnSpPr>
            <p:nvPr/>
          </p:nvCxnSpPr>
          <p:spPr bwMode="auto">
            <a:xfrm>
              <a:off x="7399252" y="6100528"/>
              <a:ext cx="758033" cy="388697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55FB522D-3717-9D2B-3804-01BA3A38B674}"/>
              </a:ext>
            </a:extLst>
          </p:cNvPr>
          <p:cNvGrpSpPr/>
          <p:nvPr/>
        </p:nvGrpSpPr>
        <p:grpSpPr>
          <a:xfrm>
            <a:off x="7355702" y="3461339"/>
            <a:ext cx="731520" cy="914336"/>
            <a:chOff x="511627" y="3595741"/>
            <a:chExt cx="731520" cy="914336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47C3485A-C3FD-506A-0931-2BA1D56BC26F}"/>
                </a:ext>
              </a:extLst>
            </p:cNvPr>
            <p:cNvSpPr txBox="1"/>
            <p:nvPr/>
          </p:nvSpPr>
          <p:spPr>
            <a:xfrm>
              <a:off x="716081" y="3860951"/>
              <a:ext cx="365760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5974DED6-472B-1C3E-F5DD-D0988AD038BA}"/>
                </a:ext>
              </a:extLst>
            </p:cNvPr>
            <p:cNvSpPr txBox="1"/>
            <p:nvPr/>
          </p:nvSpPr>
          <p:spPr>
            <a:xfrm>
              <a:off x="511627" y="4140745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ptr</a:t>
              </a:r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89EF0660-F110-948E-1DED-9346EA6C915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01720" y="3595741"/>
              <a:ext cx="0" cy="436243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662D814B-EDE4-3E8C-A592-DB7B13EA66DA}"/>
              </a:ext>
            </a:extLst>
          </p:cNvPr>
          <p:cNvGrpSpPr/>
          <p:nvPr/>
        </p:nvGrpSpPr>
        <p:grpSpPr>
          <a:xfrm>
            <a:off x="6235680" y="4493697"/>
            <a:ext cx="966405" cy="658904"/>
            <a:chOff x="6235680" y="4493697"/>
            <a:chExt cx="966405" cy="658904"/>
          </a:xfrm>
        </p:grpSpPr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B8DBEB5E-09BE-8289-C526-8F4EA2690C9F}"/>
                </a:ext>
              </a:extLst>
            </p:cNvPr>
            <p:cNvSpPr txBox="1"/>
            <p:nvPr/>
          </p:nvSpPr>
          <p:spPr>
            <a:xfrm>
              <a:off x="6235680" y="4783269"/>
              <a:ext cx="966405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bg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NULL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0830974-B5A2-A96A-FF6C-AC718EF7F5E4}"/>
                </a:ext>
              </a:extLst>
            </p:cNvPr>
            <p:cNvSpPr txBox="1"/>
            <p:nvPr/>
          </p:nvSpPr>
          <p:spPr>
            <a:xfrm>
              <a:off x="6235680" y="4493697"/>
              <a:ext cx="7315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head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2432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uiExpand="1" build="p" animBg="1"/>
      <p:bldP spid="5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Box 95">
            <a:extLst>
              <a:ext uri="{FF2B5EF4-FFF2-40B4-BE49-F238E27FC236}">
                <a16:creationId xmlns:a16="http://schemas.microsoft.com/office/drawing/2014/main" id="{06BB3E70-CFC9-87EF-89A5-A27B4BBBAB3B}"/>
              </a:ext>
            </a:extLst>
          </p:cNvPr>
          <p:cNvSpPr txBox="1"/>
          <p:nvPr/>
        </p:nvSpPr>
        <p:spPr>
          <a:xfrm>
            <a:off x="3988154" y="1040827"/>
            <a:ext cx="731520" cy="261610"/>
          </a:xfrm>
          <a:prstGeom prst="rect">
            <a:avLst/>
          </a:prstGeom>
          <a:solidFill>
            <a:srgbClr val="7030A0">
              <a:alpha val="26000"/>
            </a:srgb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1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DAD8D28-4ECD-0520-9945-887E4F1D5A78}"/>
              </a:ext>
            </a:extLst>
          </p:cNvPr>
          <p:cNvSpPr txBox="1"/>
          <p:nvPr/>
        </p:nvSpPr>
        <p:spPr>
          <a:xfrm>
            <a:off x="2604981" y="1032941"/>
            <a:ext cx="731520" cy="261610"/>
          </a:xfrm>
          <a:prstGeom prst="rect">
            <a:avLst/>
          </a:prstGeom>
          <a:solidFill>
            <a:srgbClr val="7030A0">
              <a:alpha val="26000"/>
            </a:srgb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1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66F48F-C545-144E-92AE-83A43DABA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507427"/>
          </a:xfrm>
        </p:spPr>
        <p:txBody>
          <a:bodyPr/>
          <a:lstStyle/>
          <a:p>
            <a:r>
              <a:rPr lang="en-US" dirty="0"/>
              <a:t>Improving On Linked List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24F4A-00E1-E841-BC57-FE1F55D44F2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86930" y="1861526"/>
            <a:ext cx="11306769" cy="251151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chemeClr val="tx2"/>
                </a:solidFill>
              </a:rPr>
              <a:t>When linked lists get long, the cost of finding an entry continues to increase O(n)</a:t>
            </a:r>
          </a:p>
          <a:p>
            <a:r>
              <a:rPr lang="en-US" sz="2200" dirty="0">
                <a:solidFill>
                  <a:schemeClr val="tx2"/>
                </a:solidFill>
              </a:rPr>
              <a:t>How to improve search time?</a:t>
            </a:r>
          </a:p>
          <a:p>
            <a:r>
              <a:rPr lang="en-US" sz="2200" dirty="0">
                <a:solidFill>
                  <a:schemeClr val="accent1"/>
                </a:solidFill>
              </a:rPr>
              <a:t>Break the single linked list </a:t>
            </a:r>
            <a:r>
              <a:rPr lang="en-US" sz="2200" dirty="0">
                <a:solidFill>
                  <a:schemeClr val="tx2"/>
                </a:solidFill>
              </a:rPr>
              <a:t>into </a:t>
            </a:r>
            <a:r>
              <a:rPr lang="en-US" sz="2200" dirty="0">
                <a:solidFill>
                  <a:schemeClr val="accent1"/>
                </a:solidFill>
              </a:rPr>
              <a:t>multiple </a:t>
            </a:r>
            <a:r>
              <a:rPr lang="en-US" sz="2200" b="1" dirty="0">
                <a:solidFill>
                  <a:schemeClr val="accent1"/>
                </a:solidFill>
              </a:rPr>
              <a:t>shorter length</a:t>
            </a:r>
            <a:r>
              <a:rPr lang="en-US" sz="2200" dirty="0">
                <a:solidFill>
                  <a:schemeClr val="accent1"/>
                </a:solidFill>
              </a:rPr>
              <a:t> linked lists</a:t>
            </a:r>
          </a:p>
          <a:p>
            <a:pPr lvl="1"/>
            <a:r>
              <a:rPr lang="en-US" sz="2200" dirty="0">
                <a:solidFill>
                  <a:schemeClr val="tx2"/>
                </a:solidFill>
              </a:rPr>
              <a:t>Shorter lists are faster to search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Requires a function </a:t>
            </a:r>
            <a:r>
              <a:rPr lang="en-US" sz="2200" dirty="0"/>
              <a:t>that takes a </a:t>
            </a:r>
            <a:r>
              <a:rPr lang="en-US" sz="2200" dirty="0">
                <a:solidFill>
                  <a:schemeClr val="accent1"/>
                </a:solidFill>
              </a:rPr>
              <a:t>lookup key and selects just one of the shortened lists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71AB16-AEAB-F04E-BC00-F392A0CA624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D3BB316A-2C41-CBBA-5B5E-0F26ABB662D5}"/>
              </a:ext>
            </a:extLst>
          </p:cNvPr>
          <p:cNvGrpSpPr/>
          <p:nvPr/>
        </p:nvGrpSpPr>
        <p:grpSpPr>
          <a:xfrm>
            <a:off x="400967" y="848560"/>
            <a:ext cx="11087010" cy="849313"/>
            <a:chOff x="400967" y="848560"/>
            <a:chExt cx="11087010" cy="84931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0D33E97-119B-752C-52A7-3AB3F96D44B3}"/>
                </a:ext>
              </a:extLst>
            </p:cNvPr>
            <p:cNvGrpSpPr/>
            <p:nvPr/>
          </p:nvGrpSpPr>
          <p:grpSpPr>
            <a:xfrm>
              <a:off x="400967" y="848560"/>
              <a:ext cx="4681279" cy="842863"/>
              <a:chOff x="7248835" y="6037335"/>
              <a:chExt cx="4681279" cy="842863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4EBA1D5-0AB4-4527-BA84-F709757EEACE}"/>
                  </a:ext>
                </a:extLst>
              </p:cNvPr>
              <p:cNvSpPr txBox="1"/>
              <p:nvPr/>
            </p:nvSpPr>
            <p:spPr>
              <a:xfrm>
                <a:off x="7429642" y="6405789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bg2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6AC9339-923A-BAA7-3342-74F0467F481F}"/>
                  </a:ext>
                </a:extLst>
              </p:cNvPr>
              <p:cNvGrpSpPr/>
              <p:nvPr/>
            </p:nvGrpSpPr>
            <p:grpSpPr>
              <a:xfrm>
                <a:off x="10831631" y="6218258"/>
                <a:ext cx="1098483" cy="659233"/>
                <a:chOff x="1830004" y="4574707"/>
                <a:chExt cx="1098483" cy="659233"/>
              </a:xfrm>
            </p:grpSpPr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B8E386DC-8249-D920-C6F4-9E3D378C348F}"/>
                    </a:ext>
                  </a:extLst>
                </p:cNvPr>
                <p:cNvSpPr txBox="1"/>
                <p:nvPr/>
              </p:nvSpPr>
              <p:spPr>
                <a:xfrm>
                  <a:off x="1830004" y="4864608"/>
                  <a:ext cx="731520" cy="36933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2020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5317FA2-32FD-9FA3-D036-6A3600EC7D60}"/>
                    </a:ext>
                  </a:extLst>
                </p:cNvPr>
                <p:cNvSpPr txBox="1"/>
                <p:nvPr/>
              </p:nvSpPr>
              <p:spPr>
                <a:xfrm>
                  <a:off x="2562727" y="4574707"/>
                  <a:ext cx="365760" cy="646331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5A837DD-778A-E9CB-3376-235CBDD26BA9}"/>
                  </a:ext>
                </a:extLst>
              </p:cNvPr>
              <p:cNvSpPr txBox="1"/>
              <p:nvPr/>
            </p:nvSpPr>
            <p:spPr>
              <a:xfrm>
                <a:off x="7248835" y="6037335"/>
                <a:ext cx="7315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head</a:t>
                </a: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CC32823-935D-EA34-1058-7DF925FA7211}"/>
                  </a:ext>
                </a:extLst>
              </p:cNvPr>
              <p:cNvGrpSpPr/>
              <p:nvPr/>
            </p:nvGrpSpPr>
            <p:grpSpPr>
              <a:xfrm>
                <a:off x="9465674" y="6220965"/>
                <a:ext cx="1099687" cy="646331"/>
                <a:chOff x="1828800" y="4574707"/>
                <a:chExt cx="1099687" cy="646331"/>
              </a:xfrm>
            </p:grpSpPr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388C733-5955-715C-86F5-58DE778A63C1}"/>
                    </a:ext>
                  </a:extLst>
                </p:cNvPr>
                <p:cNvSpPr txBox="1"/>
                <p:nvPr/>
              </p:nvSpPr>
              <p:spPr>
                <a:xfrm>
                  <a:off x="1828800" y="4849954"/>
                  <a:ext cx="731520" cy="36933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1955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E5307F5-E648-C0A7-82BF-C0897281CB61}"/>
                    </a:ext>
                  </a:extLst>
                </p:cNvPr>
                <p:cNvSpPr txBox="1"/>
                <p:nvPr/>
              </p:nvSpPr>
              <p:spPr>
                <a:xfrm>
                  <a:off x="2562727" y="4574707"/>
                  <a:ext cx="365760" cy="646331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14BF4F44-FFA3-D8F8-0BC6-2CC299A0705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615281" y="6576822"/>
                <a:ext cx="500992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B6FDD08F-704F-ACEE-6E8D-112AD9A139D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0382481" y="6560775"/>
                <a:ext cx="42308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E5A25A5-FF17-5E16-523E-A4276D043CB4}"/>
                  </a:ext>
                </a:extLst>
              </p:cNvPr>
              <p:cNvGrpSpPr/>
              <p:nvPr/>
            </p:nvGrpSpPr>
            <p:grpSpPr>
              <a:xfrm>
                <a:off x="8130722" y="6233867"/>
                <a:ext cx="1084847" cy="646331"/>
                <a:chOff x="1843640" y="4574707"/>
                <a:chExt cx="1084847" cy="646331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C2FD85C4-E22D-BBD3-5BF6-92414685792D}"/>
                    </a:ext>
                  </a:extLst>
                </p:cNvPr>
                <p:cNvSpPr txBox="1"/>
                <p:nvPr/>
              </p:nvSpPr>
              <p:spPr>
                <a:xfrm>
                  <a:off x="1843640" y="4841099"/>
                  <a:ext cx="731520" cy="36933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1933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A7BD1ED3-9998-9D81-257A-C2191A583917}"/>
                    </a:ext>
                  </a:extLst>
                </p:cNvPr>
                <p:cNvSpPr txBox="1"/>
                <p:nvPr/>
              </p:nvSpPr>
              <p:spPr>
                <a:xfrm>
                  <a:off x="2562727" y="4574707"/>
                  <a:ext cx="365760" cy="646331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183BC93B-1F0D-1FAF-E9FE-1BB4CDBC15EE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9042593" y="6566045"/>
                <a:ext cx="42308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</p:grp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DB334EA2-D392-197B-D4B9-ECAA9BBB969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899366" y="1349941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17B6D913-E38D-7C25-5FD0-110106808A0C}"/>
                </a:ext>
              </a:extLst>
            </p:cNvPr>
            <p:cNvGrpSpPr/>
            <p:nvPr/>
          </p:nvGrpSpPr>
          <p:grpSpPr>
            <a:xfrm>
              <a:off x="7242380" y="1033226"/>
              <a:ext cx="4245597" cy="664647"/>
              <a:chOff x="7242380" y="1033226"/>
              <a:chExt cx="4245597" cy="664647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A16D24E6-8E36-2DE7-BABB-DC65035300DB}"/>
                  </a:ext>
                </a:extLst>
              </p:cNvPr>
              <p:cNvGrpSpPr/>
              <p:nvPr/>
            </p:nvGrpSpPr>
            <p:grpSpPr>
              <a:xfrm>
                <a:off x="7665461" y="1033226"/>
                <a:ext cx="3822516" cy="664647"/>
                <a:chOff x="8115882" y="6215551"/>
                <a:chExt cx="3822516" cy="664647"/>
              </a:xfrm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BB1CF60E-1D9A-2AFB-B3CA-A30E2F75108E}"/>
                    </a:ext>
                  </a:extLst>
                </p:cNvPr>
                <p:cNvGrpSpPr/>
                <p:nvPr/>
              </p:nvGrpSpPr>
              <p:grpSpPr>
                <a:xfrm>
                  <a:off x="10830427" y="6215551"/>
                  <a:ext cx="1099687" cy="649038"/>
                  <a:chOff x="1828800" y="4572000"/>
                  <a:chExt cx="1099687" cy="649038"/>
                </a:xfrm>
              </p:grpSpPr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1F28F0C-14FD-3566-E663-E88A0FB3FC7D}"/>
                      </a:ext>
                    </a:extLst>
                  </p:cNvPr>
                  <p:cNvSpPr txBox="1"/>
                  <p:nvPr/>
                </p:nvSpPr>
                <p:spPr>
                  <a:xfrm>
                    <a:off x="1828800" y="4572000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…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…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B19D8AB1-B243-9E67-F2E6-0D0B6A0BC39A}"/>
                      </a:ext>
                    </a:extLst>
                  </p:cNvPr>
                  <p:cNvSpPr txBox="1"/>
                  <p:nvPr/>
                </p:nvSpPr>
                <p:spPr>
                  <a:xfrm>
                    <a:off x="2562727" y="4574707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p:grp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030A62E5-F997-B9C9-FC7C-25672AA3557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572638" y="6313098"/>
                      <a:ext cx="365760" cy="369332"/>
                    </a:xfrm>
                    <a:prstGeom prst="rect">
                      <a:avLst/>
                    </a:prstGeom>
                    <a:noFill/>
                    <a:effectLst/>
                  </p:spPr>
                  <p:txBody>
                    <a:bodyPr wrap="square" t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i="1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MU Bright" panose="02000603000000000000" pitchFamily="2" charset="0"/>
                              </a:rPr>
                              <m:t>∅</m:t>
                            </m:r>
                          </m:oMath>
                        </m:oMathPara>
                      </a14:m>
                      <a:endParaRPr lang="en-US" dirty="0" err="1">
                        <a:solidFill>
                          <a:srgbClr val="FFC000"/>
                        </a:solidFill>
                        <a:effectLst>
                          <a:glow rad="25400">
                            <a:schemeClr val="tx1"/>
                          </a:glow>
                        </a:effectLst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030A62E5-F997-B9C9-FC7C-25672AA35574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1572638" y="6313098"/>
                      <a:ext cx="365760" cy="369332"/>
                    </a:xfrm>
                    <a:prstGeom prst="rect">
                      <a:avLst/>
                    </a:prstGeom>
                    <a:blipFill>
                      <a:blip r:embed="rId2"/>
                      <a:stretch>
                        <a:fillRect l="-10345" r="-10345" b="-16129"/>
                      </a:stretch>
                    </a:blipFill>
                    <a:effectLst/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E693C426-07A4-D56E-EE8D-C30A0D7492BB}"/>
                    </a:ext>
                  </a:extLst>
                </p:cNvPr>
                <p:cNvGrpSpPr/>
                <p:nvPr/>
              </p:nvGrpSpPr>
              <p:grpSpPr>
                <a:xfrm>
                  <a:off x="9465674" y="6218258"/>
                  <a:ext cx="1099687" cy="649038"/>
                  <a:chOff x="1828800" y="4572000"/>
                  <a:chExt cx="1099687" cy="649038"/>
                </a:xfrm>
              </p:grpSpPr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FF0DB1C8-C4CC-A565-4C1A-0B78A7610F3C}"/>
                      </a:ext>
                    </a:extLst>
                  </p:cNvPr>
                  <p:cNvSpPr txBox="1"/>
                  <p:nvPr/>
                </p:nvSpPr>
                <p:spPr>
                  <a:xfrm>
                    <a:off x="1828800" y="4572000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…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…</a:t>
                    </a:r>
                  </a:p>
                </p:txBody>
              </p:sp>
              <p:sp>
                <p:nvSpPr>
                  <p:cNvPr id="34" name="TextBox 33">
                    <a:extLst>
                      <a:ext uri="{FF2B5EF4-FFF2-40B4-BE49-F238E27FC236}">
                        <a16:creationId xmlns:a16="http://schemas.microsoft.com/office/drawing/2014/main" id="{5E5E41BA-C1AB-BE60-1242-D78285C17BB4}"/>
                      </a:ext>
                    </a:extLst>
                  </p:cNvPr>
                  <p:cNvSpPr txBox="1"/>
                  <p:nvPr/>
                </p:nvSpPr>
                <p:spPr>
                  <a:xfrm>
                    <a:off x="2562727" y="4574707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p:grpSp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C9D2A512-658B-BA55-1F8B-2CD04AB220FF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0382481" y="6584005"/>
                  <a:ext cx="423081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rgbClr val="FFC000"/>
                  </a:solidFill>
                  <a:prstDash val="solid"/>
                  <a:round/>
                  <a:headEnd type="oval" w="med" len="med"/>
                  <a:tailEnd type="stealth"/>
                </a:ln>
                <a:effectLst>
                  <a:glow rad="25400">
                    <a:schemeClr val="tx1"/>
                  </a:glow>
                </a:effectLst>
              </p:spPr>
            </p:cxnSp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8347842B-22D0-0209-5A78-A1767F97A6AC}"/>
                    </a:ext>
                  </a:extLst>
                </p:cNvPr>
                <p:cNvGrpSpPr/>
                <p:nvPr/>
              </p:nvGrpSpPr>
              <p:grpSpPr>
                <a:xfrm>
                  <a:off x="8115882" y="6231160"/>
                  <a:ext cx="1099687" cy="649038"/>
                  <a:chOff x="1828800" y="4572000"/>
                  <a:chExt cx="1099687" cy="649038"/>
                </a:xfrm>
              </p:grpSpPr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C7FB7E8F-A0ED-A227-8636-962CCE511AA8}"/>
                      </a:ext>
                    </a:extLst>
                  </p:cNvPr>
                  <p:cNvSpPr txBox="1"/>
                  <p:nvPr/>
                </p:nvSpPr>
                <p:spPr>
                  <a:xfrm>
                    <a:off x="1828800" y="4572000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…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…</a:t>
                    </a:r>
                  </a:p>
                </p:txBody>
              </p:sp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EF8D5E5C-75AE-BFD7-51AE-B411F1C90C31}"/>
                      </a:ext>
                    </a:extLst>
                  </p:cNvPr>
                  <p:cNvSpPr txBox="1"/>
                  <p:nvPr/>
                </p:nvSpPr>
                <p:spPr>
                  <a:xfrm>
                    <a:off x="2562727" y="4574707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p:grp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C3D113C4-E67F-A5ED-5BF7-F865265B872D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9032689" y="6554325"/>
                  <a:ext cx="423081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rgbClr val="FFC000"/>
                  </a:solidFill>
                  <a:prstDash val="solid"/>
                  <a:round/>
                  <a:headEnd type="oval" w="med" len="med"/>
                  <a:tailEnd type="stealth"/>
                </a:ln>
                <a:effectLst>
                  <a:glow rad="25400">
                    <a:schemeClr val="tx1"/>
                  </a:glow>
                </a:effectLst>
              </p:spPr>
            </p:cxnSp>
          </p:grp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967908ED-6678-67E0-F297-A49CC660A45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242380" y="1388047"/>
                <a:ext cx="42308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95D9DE8-6704-D22F-1A58-8ADA35694CEA}"/>
                </a:ext>
              </a:extLst>
            </p:cNvPr>
            <p:cNvSpPr txBox="1"/>
            <p:nvPr/>
          </p:nvSpPr>
          <p:spPr>
            <a:xfrm>
              <a:off x="5781465" y="1312932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…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82348D0-874C-D243-974A-2C3BED745E2D}"/>
                </a:ext>
              </a:extLst>
            </p:cNvPr>
            <p:cNvSpPr txBox="1"/>
            <p:nvPr/>
          </p:nvSpPr>
          <p:spPr>
            <a:xfrm>
              <a:off x="6508482" y="1045092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835823F-DA0D-EA09-261D-594D857D8DA6}"/>
              </a:ext>
            </a:extLst>
          </p:cNvPr>
          <p:cNvGrpSpPr/>
          <p:nvPr/>
        </p:nvGrpSpPr>
        <p:grpSpPr>
          <a:xfrm>
            <a:off x="4583162" y="4522731"/>
            <a:ext cx="4562653" cy="2215270"/>
            <a:chOff x="935388" y="4555105"/>
            <a:chExt cx="4562653" cy="2215270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C1B316A-3AAA-CCE6-BB0F-4F063DCB5649}"/>
                </a:ext>
              </a:extLst>
            </p:cNvPr>
            <p:cNvSpPr txBox="1"/>
            <p:nvPr/>
          </p:nvSpPr>
          <p:spPr>
            <a:xfrm>
              <a:off x="949607" y="4592721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9827E52C-8FEB-CA84-97FC-86602D38C050}"/>
                </a:ext>
              </a:extLst>
            </p:cNvPr>
            <p:cNvGrpSpPr/>
            <p:nvPr/>
          </p:nvGrpSpPr>
          <p:grpSpPr>
            <a:xfrm>
              <a:off x="1183208" y="4555105"/>
              <a:ext cx="4314833" cy="664647"/>
              <a:chOff x="7615281" y="6215551"/>
              <a:chExt cx="4314833" cy="664647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2262038E-195E-28ED-56D6-1B76D6CFDD0E}"/>
                  </a:ext>
                </a:extLst>
              </p:cNvPr>
              <p:cNvGrpSpPr/>
              <p:nvPr/>
            </p:nvGrpSpPr>
            <p:grpSpPr>
              <a:xfrm>
                <a:off x="10830427" y="6215551"/>
                <a:ext cx="1099687" cy="649038"/>
                <a:chOff x="1828800" y="4572000"/>
                <a:chExt cx="1099687" cy="649038"/>
              </a:xfrm>
            </p:grpSpPr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D7D95597-7985-0AEB-83C6-E4ED9F0ACB3F}"/>
                    </a:ext>
                  </a:extLst>
                </p:cNvPr>
                <p:cNvSpPr txBox="1"/>
                <p:nvPr/>
              </p:nvSpPr>
              <p:spPr>
                <a:xfrm>
                  <a:off x="1828800" y="4572000"/>
                  <a:ext cx="731520" cy="646331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Joe</a:t>
                  </a:r>
                </a:p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2020</a:t>
                  </a: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3C235EEE-1F31-7A43-1112-A4A76590EFAC}"/>
                    </a:ext>
                  </a:extLst>
                </p:cNvPr>
                <p:cNvSpPr txBox="1"/>
                <p:nvPr/>
              </p:nvSpPr>
              <p:spPr>
                <a:xfrm>
                  <a:off x="2562727" y="4574707"/>
                  <a:ext cx="365760" cy="646331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35DFDB3E-5B95-2509-819B-25BB43375D56}"/>
                  </a:ext>
                </a:extLst>
              </p:cNvPr>
              <p:cNvGrpSpPr/>
              <p:nvPr/>
            </p:nvGrpSpPr>
            <p:grpSpPr>
              <a:xfrm>
                <a:off x="9465674" y="6218258"/>
                <a:ext cx="1099687" cy="649038"/>
                <a:chOff x="1828800" y="4572000"/>
                <a:chExt cx="1099687" cy="649038"/>
              </a:xfrm>
            </p:grpSpPr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09DFCE40-0D30-9869-13CE-19817F674EAB}"/>
                    </a:ext>
                  </a:extLst>
                </p:cNvPr>
                <p:cNvSpPr txBox="1"/>
                <p:nvPr/>
              </p:nvSpPr>
              <p:spPr>
                <a:xfrm>
                  <a:off x="1828800" y="4572000"/>
                  <a:ext cx="731520" cy="646331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Sam</a:t>
                  </a:r>
                </a:p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1955</a:t>
                  </a: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735F233C-0DA9-57D9-62DB-E5C809746705}"/>
                    </a:ext>
                  </a:extLst>
                </p:cNvPr>
                <p:cNvSpPr txBox="1"/>
                <p:nvPr/>
              </p:nvSpPr>
              <p:spPr>
                <a:xfrm>
                  <a:off x="2562727" y="4574707"/>
                  <a:ext cx="365760" cy="646331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A77CD0C2-8A9C-575B-0162-05AFB7F31EC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0382481" y="6560775"/>
                <a:ext cx="42308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ED40671D-7354-84C3-DD32-899969968E7B}"/>
                  </a:ext>
                </a:extLst>
              </p:cNvPr>
              <p:cNvGrpSpPr/>
              <p:nvPr/>
            </p:nvGrpSpPr>
            <p:grpSpPr>
              <a:xfrm>
                <a:off x="8115882" y="6231160"/>
                <a:ext cx="1099687" cy="649038"/>
                <a:chOff x="1828800" y="4572000"/>
                <a:chExt cx="1099687" cy="649038"/>
              </a:xfrm>
            </p:grpSpPr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B949AF1E-17BB-DD42-2D12-740F3DCD4F27}"/>
                    </a:ext>
                  </a:extLst>
                </p:cNvPr>
                <p:cNvSpPr txBox="1"/>
                <p:nvPr/>
              </p:nvSpPr>
              <p:spPr>
                <a:xfrm>
                  <a:off x="1828800" y="4572000"/>
                  <a:ext cx="731520" cy="646331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Pat</a:t>
                  </a:r>
                </a:p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1933</a:t>
                  </a: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6B96A049-B4D2-95DB-8A45-1EA348EEFF8D}"/>
                    </a:ext>
                  </a:extLst>
                </p:cNvPr>
                <p:cNvSpPr txBox="1"/>
                <p:nvPr/>
              </p:nvSpPr>
              <p:spPr>
                <a:xfrm>
                  <a:off x="2562727" y="4574707"/>
                  <a:ext cx="365760" cy="646331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A1AA23FB-2227-2A78-0418-C4124FD0445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9042593" y="6566045"/>
                <a:ext cx="42308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7AD72C08-DBD0-3BB8-6B8E-AE2DC288DC2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615281" y="6576822"/>
                <a:ext cx="500992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072B7AF-142F-228C-B9A5-2CCE2006D900}"/>
                </a:ext>
              </a:extLst>
            </p:cNvPr>
            <p:cNvSpPr txBox="1"/>
            <p:nvPr/>
          </p:nvSpPr>
          <p:spPr>
            <a:xfrm>
              <a:off x="935388" y="5354702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2C189EB5-3180-2579-A62C-605587124738}"/>
                </a:ext>
              </a:extLst>
            </p:cNvPr>
            <p:cNvSpPr txBox="1"/>
            <p:nvPr/>
          </p:nvSpPr>
          <p:spPr>
            <a:xfrm>
              <a:off x="944227" y="6124044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A74276F-17D2-80E1-D109-2C1D3D0288CF}"/>
                </a:ext>
              </a:extLst>
            </p:cNvPr>
            <p:cNvGrpSpPr/>
            <p:nvPr/>
          </p:nvGrpSpPr>
          <p:grpSpPr>
            <a:xfrm>
              <a:off x="1213100" y="6042549"/>
              <a:ext cx="2904354" cy="661940"/>
              <a:chOff x="7242380" y="1035933"/>
              <a:chExt cx="2904354" cy="661940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9EDB930-68AF-C798-431B-651789617A1D}"/>
                  </a:ext>
                </a:extLst>
              </p:cNvPr>
              <p:cNvGrpSpPr/>
              <p:nvPr/>
            </p:nvGrpSpPr>
            <p:grpSpPr>
              <a:xfrm>
                <a:off x="7665461" y="1035933"/>
                <a:ext cx="2481273" cy="661940"/>
                <a:chOff x="8115882" y="6218258"/>
                <a:chExt cx="2481273" cy="661940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81BB2CF8-D656-0900-D074-01F46A0B7C6D}"/>
                    </a:ext>
                  </a:extLst>
                </p:cNvPr>
                <p:cNvGrpSpPr/>
                <p:nvPr/>
              </p:nvGrpSpPr>
              <p:grpSpPr>
                <a:xfrm>
                  <a:off x="9465674" y="6218258"/>
                  <a:ext cx="1107184" cy="651345"/>
                  <a:chOff x="1828800" y="4572000"/>
                  <a:chExt cx="1107184" cy="651345"/>
                </a:xfrm>
              </p:grpSpPr>
              <p:sp>
                <p:nvSpPr>
                  <p:cNvPr id="72" name="TextBox 71">
                    <a:extLst>
                      <a:ext uri="{FF2B5EF4-FFF2-40B4-BE49-F238E27FC236}">
                        <a16:creationId xmlns:a16="http://schemas.microsoft.com/office/drawing/2014/main" id="{B29D4EAF-99FF-9176-7ED3-9FCC20F9FDAD}"/>
                      </a:ext>
                    </a:extLst>
                  </p:cNvPr>
                  <p:cNvSpPr txBox="1"/>
                  <p:nvPr/>
                </p:nvSpPr>
                <p:spPr>
                  <a:xfrm>
                    <a:off x="2570224" y="4577014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71" name="TextBox 70">
                    <a:extLst>
                      <a:ext uri="{FF2B5EF4-FFF2-40B4-BE49-F238E27FC236}">
                        <a16:creationId xmlns:a16="http://schemas.microsoft.com/office/drawing/2014/main" id="{6A5BAA90-1255-77F5-83AE-F3BEFBA2EDE4}"/>
                      </a:ext>
                    </a:extLst>
                  </p:cNvPr>
                  <p:cNvSpPr txBox="1"/>
                  <p:nvPr/>
                </p:nvSpPr>
                <p:spPr>
                  <a:xfrm>
                    <a:off x="1828800" y="4572000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…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…</a:t>
                    </a:r>
                  </a:p>
                </p:txBody>
              </p:sp>
            </p:grpSp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F28FA10A-77E9-B1F0-88E6-FD5D36EF51C0}"/>
                    </a:ext>
                  </a:extLst>
                </p:cNvPr>
                <p:cNvGrpSpPr/>
                <p:nvPr/>
              </p:nvGrpSpPr>
              <p:grpSpPr>
                <a:xfrm>
                  <a:off x="8115882" y="6231160"/>
                  <a:ext cx="1099687" cy="649038"/>
                  <a:chOff x="1828800" y="4572000"/>
                  <a:chExt cx="1099687" cy="649038"/>
                </a:xfrm>
              </p:grpSpPr>
              <p:sp>
                <p:nvSpPr>
                  <p:cNvPr id="69" name="TextBox 68">
                    <a:extLst>
                      <a:ext uri="{FF2B5EF4-FFF2-40B4-BE49-F238E27FC236}">
                        <a16:creationId xmlns:a16="http://schemas.microsoft.com/office/drawing/2014/main" id="{4904B5BD-88C5-9692-6831-1D534E1A6173}"/>
                      </a:ext>
                    </a:extLst>
                  </p:cNvPr>
                  <p:cNvSpPr txBox="1"/>
                  <p:nvPr/>
                </p:nvSpPr>
                <p:spPr>
                  <a:xfrm>
                    <a:off x="1828800" y="4572000"/>
                    <a:ext cx="731520" cy="646331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…</a:t>
                    </a:r>
                  </a:p>
                  <a:p>
                    <a:pPr algn="ctr"/>
                    <a:r>
                      <a:rPr lang="en-US" dirty="0"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rPr>
                      <a:t>…</a:t>
                    </a:r>
                  </a:p>
                </p:txBody>
              </p:sp>
              <p:sp>
                <p:nvSpPr>
                  <p:cNvPr id="70" name="TextBox 69">
                    <a:extLst>
                      <a:ext uri="{FF2B5EF4-FFF2-40B4-BE49-F238E27FC236}">
                        <a16:creationId xmlns:a16="http://schemas.microsoft.com/office/drawing/2014/main" id="{C1CFF25B-B0DC-7574-F3D6-6C5D162AF009}"/>
                      </a:ext>
                    </a:extLst>
                  </p:cNvPr>
                  <p:cNvSpPr txBox="1"/>
                  <p:nvPr/>
                </p:nvSpPr>
                <p:spPr>
                  <a:xfrm>
                    <a:off x="2562727" y="4574707"/>
                    <a:ext cx="365760" cy="646331"/>
                  </a:xfrm>
                  <a:prstGeom prst="rect">
                    <a:avLst/>
                  </a:prstGeom>
                  <a:solidFill>
                    <a:srgbClr val="D6D6F5"/>
                  </a:solidFill>
                  <a:ln w="25400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endParaRPr>
                  </a:p>
                </p:txBody>
              </p:sp>
            </p:grpSp>
            <p:cxnSp>
              <p:nvCxnSpPr>
                <p:cNvPr id="68" name="Straight Arrow Connector 67">
                  <a:extLst>
                    <a:ext uri="{FF2B5EF4-FFF2-40B4-BE49-F238E27FC236}">
                      <a16:creationId xmlns:a16="http://schemas.microsoft.com/office/drawing/2014/main" id="{FEC1D312-42A4-5AC6-3186-6066E08C74F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9032689" y="6554325"/>
                  <a:ext cx="423081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rgbClr val="FFC000"/>
                  </a:solidFill>
                  <a:prstDash val="solid"/>
                  <a:round/>
                  <a:headEnd type="oval" w="med" len="med"/>
                  <a:tailEnd type="stealth"/>
                </a:ln>
                <a:effectLst>
                  <a:glow rad="25400">
                    <a:schemeClr val="tx1"/>
                  </a:glow>
                </a:effectLst>
              </p:spPr>
            </p:cxnSp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DF88F6EC-9298-8C43-9DFE-5843AEE4EF7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231395" y="6354050"/>
                      <a:ext cx="365760" cy="369332"/>
                    </a:xfrm>
                    <a:prstGeom prst="rect">
                      <a:avLst/>
                    </a:prstGeom>
                    <a:noFill/>
                    <a:effectLst/>
                  </p:spPr>
                  <p:txBody>
                    <a:bodyPr wrap="square" tIns="0" bIns="0" rtlCol="0">
                      <a:spAutoFit/>
                    </a:bodyPr>
                    <a:lstStyle/>
                    <a:p>
                      <a:pPr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2400" i="1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MU Bright" panose="02000603000000000000" pitchFamily="2" charset="0"/>
                              </a:rPr>
                              <m:t>∅</m:t>
                            </m:r>
                          </m:oMath>
                        </m:oMathPara>
                      </a14:m>
                      <a:endParaRPr lang="en-US" dirty="0" err="1">
                        <a:solidFill>
                          <a:srgbClr val="FFC000"/>
                        </a:solidFill>
                        <a:effectLst>
                          <a:glow rad="25400">
                            <a:schemeClr val="tx1"/>
                          </a:glow>
                        </a:effectLst>
                        <a:latin typeface="Calibri" panose="020F0502020204030204" pitchFamily="34" charset="0"/>
                        <a:ea typeface="CMU Bright" panose="02000603000000000000" pitchFamily="2" charset="0"/>
                        <a:cs typeface="Calibri" panose="020F0502020204030204" pitchFamily="34" charset="0"/>
                      </a:endParaRPr>
                    </a:p>
                  </p:txBody>
                </p:sp>
              </mc:Choice>
              <mc:Fallback xmlns="">
                <p:sp>
                  <p:nvSpPr>
                    <p:cNvPr id="64" name="TextBox 63">
                      <a:extLst>
                        <a:ext uri="{FF2B5EF4-FFF2-40B4-BE49-F238E27FC236}">
                          <a16:creationId xmlns:a16="http://schemas.microsoft.com/office/drawing/2014/main" id="{DF88F6EC-9298-8C43-9DFE-5843AEE4EF71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0231395" y="6354050"/>
                      <a:ext cx="365760" cy="369332"/>
                    </a:xfrm>
                    <a:prstGeom prst="rect">
                      <a:avLst/>
                    </a:prstGeom>
                    <a:blipFill>
                      <a:blip r:embed="rId3"/>
                      <a:stretch>
                        <a:fillRect l="-6667" r="-10000" b="-20000"/>
                      </a:stretch>
                    </a:blipFill>
                    <a:effectLst/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61E88411-5509-9A3C-17B0-3622DB9D34F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242380" y="1388047"/>
                <a:ext cx="423081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02D08FA-5082-0ADD-2F78-DC136BD0BD7D}"/>
                    </a:ext>
                  </a:extLst>
                </p:cNvPr>
                <p:cNvSpPr txBox="1"/>
                <p:nvPr/>
              </p:nvSpPr>
              <p:spPr>
                <a:xfrm>
                  <a:off x="5095673" y="4739623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302D08FA-5082-0ADD-2F78-DC136BD0BD7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95673" y="4739623"/>
                  <a:ext cx="365760" cy="369332"/>
                </a:xfrm>
                <a:prstGeom prst="rect">
                  <a:avLst/>
                </a:prstGeom>
                <a:blipFill>
                  <a:blip r:embed="rId4"/>
                  <a:stretch>
                    <a:fillRect l="-6667" r="-10000" b="-16667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62B21-E9D8-DE47-ED86-D5F01EA0EBA3}"/>
                </a:ext>
              </a:extLst>
            </p:cNvPr>
            <p:cNvSpPr txBox="1"/>
            <p:nvPr/>
          </p:nvSpPr>
          <p:spPr>
            <a:xfrm>
              <a:off x="1649608" y="5288264"/>
              <a:ext cx="731520" cy="6463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…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…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EDB2325-214B-A923-3C0C-14A89DFCE2C4}"/>
                </a:ext>
              </a:extLst>
            </p:cNvPr>
            <p:cNvSpPr txBox="1"/>
            <p:nvPr/>
          </p:nvSpPr>
          <p:spPr>
            <a:xfrm>
              <a:off x="2383535" y="5290971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26524C56-3198-C87D-AE29-9DED48FB436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201662" y="5656718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55284445-9B7F-6139-12CF-0B2DDF203A35}"/>
                </a:ext>
              </a:extLst>
            </p:cNvPr>
            <p:cNvSpPr txBox="1"/>
            <p:nvPr/>
          </p:nvSpPr>
          <p:spPr>
            <a:xfrm>
              <a:off x="2999400" y="5263370"/>
              <a:ext cx="731520" cy="6463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…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…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0E6A68F6-B305-79F6-5610-5D0CA984DAE1}"/>
                </a:ext>
              </a:extLst>
            </p:cNvPr>
            <p:cNvSpPr txBox="1"/>
            <p:nvPr/>
          </p:nvSpPr>
          <p:spPr>
            <a:xfrm>
              <a:off x="3733327" y="5266077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A91B03DC-D55C-13BB-0394-8BE7EA020D50}"/>
                    </a:ext>
                  </a:extLst>
                </p:cNvPr>
                <p:cNvSpPr txBox="1"/>
                <p:nvPr/>
              </p:nvSpPr>
              <p:spPr>
                <a:xfrm>
                  <a:off x="3741611" y="5360917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A91B03DC-D55C-13BB-0394-8BE7EA020D5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741611" y="5360917"/>
                  <a:ext cx="365760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6667" r="-13333" b="-16129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AC7F79AC-DABE-3704-F669-8A98CBFC141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51454" y="5631824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AD828823-98CA-95C0-09FE-8D2791C43BE2}"/>
              </a:ext>
            </a:extLst>
          </p:cNvPr>
          <p:cNvGrpSpPr/>
          <p:nvPr/>
        </p:nvGrpSpPr>
        <p:grpSpPr>
          <a:xfrm>
            <a:off x="136183" y="4776582"/>
            <a:ext cx="4022697" cy="1569660"/>
            <a:chOff x="1472665" y="4833670"/>
            <a:chExt cx="4022697" cy="1569660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D4FB79E-EEA8-ECF9-D4F7-DAF6CA31A92F}"/>
                </a:ext>
              </a:extLst>
            </p:cNvPr>
            <p:cNvSpPr txBox="1"/>
            <p:nvPr/>
          </p:nvSpPr>
          <p:spPr>
            <a:xfrm>
              <a:off x="1472665" y="4833670"/>
              <a:ext cx="2904501" cy="156966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How do you determine on which linked list an entry is stored?</a:t>
              </a:r>
            </a:p>
          </p:txBody>
        </p:sp>
        <p:sp>
          <p:nvSpPr>
            <p:cNvPr id="86" name="Right Arrow 85">
              <a:extLst>
                <a:ext uri="{FF2B5EF4-FFF2-40B4-BE49-F238E27FC236}">
                  <a16:creationId xmlns:a16="http://schemas.microsoft.com/office/drawing/2014/main" id="{1116D118-E0A9-207A-C332-CEF6AD50D6EB}"/>
                </a:ext>
              </a:extLst>
            </p:cNvPr>
            <p:cNvSpPr/>
            <p:nvPr/>
          </p:nvSpPr>
          <p:spPr>
            <a:xfrm>
              <a:off x="4395619" y="5449650"/>
              <a:ext cx="491884" cy="30201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24B7914-D3FC-1D21-3455-7C19E8C56A31}"/>
                </a:ext>
              </a:extLst>
            </p:cNvPr>
            <p:cNvSpPr/>
            <p:nvPr/>
          </p:nvSpPr>
          <p:spPr>
            <a:xfrm>
              <a:off x="4887503" y="5149584"/>
              <a:ext cx="607859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13462">
                    <a:solidFill>
                      <a:schemeClr val="bg1"/>
                    </a:solidFill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dist="38100" dir="2700000" algn="bl" rotWithShape="0">
                      <a:schemeClr val="accent5"/>
                    </a:outerShdw>
                  </a:effectLst>
                </a:rPr>
                <a:t>?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DF7973-3D53-26FF-6D63-AB8C7F282DEA}"/>
              </a:ext>
            </a:extLst>
          </p:cNvPr>
          <p:cNvSpPr txBox="1"/>
          <p:nvPr/>
        </p:nvSpPr>
        <p:spPr>
          <a:xfrm>
            <a:off x="1268405" y="597310"/>
            <a:ext cx="7315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rPr>
              <a:t>Pat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FF8192-0827-7BDE-1247-3DDC0FA6E9FF}"/>
              </a:ext>
            </a:extLst>
          </p:cNvPr>
          <p:cNvSpPr txBox="1"/>
          <p:nvPr/>
        </p:nvSpPr>
        <p:spPr>
          <a:xfrm>
            <a:off x="1274570" y="1048831"/>
            <a:ext cx="731520" cy="261610"/>
          </a:xfrm>
          <a:prstGeom prst="rect">
            <a:avLst/>
          </a:prstGeom>
          <a:solidFill>
            <a:srgbClr val="7030A0">
              <a:alpha val="26000"/>
            </a:srgb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1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84BC7D0-7440-1E10-1473-3BFDF761647A}"/>
              </a:ext>
            </a:extLst>
          </p:cNvPr>
          <p:cNvCxnSpPr>
            <a:cxnSpLocks/>
            <a:endCxn id="8" idx="2"/>
          </p:cNvCxnSpPr>
          <p:nvPr/>
        </p:nvCxnSpPr>
        <p:spPr bwMode="auto">
          <a:xfrm flipH="1" flipV="1">
            <a:off x="1634165" y="966642"/>
            <a:ext cx="14449" cy="212994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0689A19-A8E3-7F8B-8CBE-8F29692728E6}"/>
              </a:ext>
            </a:extLst>
          </p:cNvPr>
          <p:cNvSpPr txBox="1"/>
          <p:nvPr/>
        </p:nvSpPr>
        <p:spPr>
          <a:xfrm>
            <a:off x="2657633" y="552301"/>
            <a:ext cx="7315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rPr>
              <a:t>Sam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55D7A31-EE72-4941-F8EA-E40ED8114024}"/>
              </a:ext>
            </a:extLst>
          </p:cNvPr>
          <p:cNvCxnSpPr>
            <a:cxnSpLocks/>
            <a:endCxn id="42" idx="2"/>
          </p:cNvCxnSpPr>
          <p:nvPr/>
        </p:nvCxnSpPr>
        <p:spPr bwMode="auto">
          <a:xfrm flipH="1" flipV="1">
            <a:off x="3023393" y="921633"/>
            <a:ext cx="14449" cy="212994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ACC89FEF-FF5C-B91C-F7F5-2B9B5A41F31B}"/>
              </a:ext>
            </a:extLst>
          </p:cNvPr>
          <p:cNvSpPr txBox="1"/>
          <p:nvPr/>
        </p:nvSpPr>
        <p:spPr>
          <a:xfrm>
            <a:off x="3980930" y="516293"/>
            <a:ext cx="7315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rPr>
              <a:t>Joe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5880CA8-68BD-326A-3586-52267604389A}"/>
              </a:ext>
            </a:extLst>
          </p:cNvPr>
          <p:cNvCxnSpPr>
            <a:cxnSpLocks/>
            <a:endCxn id="63" idx="2"/>
          </p:cNvCxnSpPr>
          <p:nvPr/>
        </p:nvCxnSpPr>
        <p:spPr bwMode="auto">
          <a:xfrm flipH="1" flipV="1">
            <a:off x="4346690" y="885625"/>
            <a:ext cx="14449" cy="212994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3980BEF7-1E5F-0349-D8A2-D62DC8BBBA6A}"/>
              </a:ext>
            </a:extLst>
          </p:cNvPr>
          <p:cNvSpPr txBox="1"/>
          <p:nvPr/>
        </p:nvSpPr>
        <p:spPr>
          <a:xfrm>
            <a:off x="5772926" y="581616"/>
            <a:ext cx="7315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rPr>
              <a:t>…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86B72FB3-A409-39C9-D47A-A15DD85A6CB2}"/>
              </a:ext>
            </a:extLst>
          </p:cNvPr>
          <p:cNvCxnSpPr>
            <a:cxnSpLocks/>
            <a:endCxn id="73" idx="2"/>
          </p:cNvCxnSpPr>
          <p:nvPr/>
        </p:nvCxnSpPr>
        <p:spPr bwMode="auto">
          <a:xfrm flipH="1" flipV="1">
            <a:off x="6138686" y="950948"/>
            <a:ext cx="14449" cy="212994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5EE00DF1-8E63-BBDD-FFCC-15AF3AEDA462}"/>
              </a:ext>
            </a:extLst>
          </p:cNvPr>
          <p:cNvSpPr txBox="1"/>
          <p:nvPr/>
        </p:nvSpPr>
        <p:spPr>
          <a:xfrm>
            <a:off x="7680688" y="558647"/>
            <a:ext cx="7315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rPr>
              <a:t>…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59ABAC58-C7A7-8561-88C1-C34DDE8EBC27}"/>
              </a:ext>
            </a:extLst>
          </p:cNvPr>
          <p:cNvCxnSpPr>
            <a:cxnSpLocks/>
            <a:endCxn id="87" idx="2"/>
          </p:cNvCxnSpPr>
          <p:nvPr/>
        </p:nvCxnSpPr>
        <p:spPr bwMode="auto">
          <a:xfrm flipH="1" flipV="1">
            <a:off x="8046448" y="927979"/>
            <a:ext cx="14449" cy="212994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73388294-57B2-0C3B-CBAA-B25411107241}"/>
              </a:ext>
            </a:extLst>
          </p:cNvPr>
          <p:cNvSpPr txBox="1"/>
          <p:nvPr/>
        </p:nvSpPr>
        <p:spPr>
          <a:xfrm>
            <a:off x="9006834" y="537600"/>
            <a:ext cx="7315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rPr>
              <a:t>…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3F28F58B-E842-9C11-7455-1B3E1A2F09F4}"/>
              </a:ext>
            </a:extLst>
          </p:cNvPr>
          <p:cNvCxnSpPr>
            <a:cxnSpLocks/>
            <a:endCxn id="91" idx="2"/>
          </p:cNvCxnSpPr>
          <p:nvPr/>
        </p:nvCxnSpPr>
        <p:spPr bwMode="auto">
          <a:xfrm flipH="1" flipV="1">
            <a:off x="9372594" y="906932"/>
            <a:ext cx="14449" cy="212994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3120A653-EA15-AE2A-FB7B-665280B47660}"/>
              </a:ext>
            </a:extLst>
          </p:cNvPr>
          <p:cNvSpPr txBox="1"/>
          <p:nvPr/>
        </p:nvSpPr>
        <p:spPr>
          <a:xfrm>
            <a:off x="10357896" y="558647"/>
            <a:ext cx="7315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rPr>
              <a:t>…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9CFBFEC6-A9B4-0F0F-8F2F-9078BAB78EB9}"/>
              </a:ext>
            </a:extLst>
          </p:cNvPr>
          <p:cNvCxnSpPr>
            <a:cxnSpLocks/>
            <a:endCxn id="93" idx="2"/>
          </p:cNvCxnSpPr>
          <p:nvPr/>
        </p:nvCxnSpPr>
        <p:spPr bwMode="auto">
          <a:xfrm flipH="1" flipV="1">
            <a:off x="10723656" y="927979"/>
            <a:ext cx="14449" cy="212994"/>
          </a:xfrm>
          <a:prstGeom prst="straightConnector1">
            <a:avLst/>
          </a:prstGeom>
          <a:noFill/>
          <a:ln w="38100" cap="flat" cmpd="sng" algn="ctr">
            <a:solidFill>
              <a:srgbClr val="FFC000"/>
            </a:solidFill>
            <a:prstDash val="solid"/>
            <a:round/>
            <a:headEnd type="oval" w="med" len="med"/>
            <a:tailEnd type="stealth"/>
          </a:ln>
          <a:effectLst>
            <a:glow rad="25400">
              <a:schemeClr val="tx1"/>
            </a:glow>
          </a:effectLst>
        </p:spPr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085C2C6D-0613-E263-8656-EE66B679172F}"/>
              </a:ext>
            </a:extLst>
          </p:cNvPr>
          <p:cNvSpPr txBox="1"/>
          <p:nvPr/>
        </p:nvSpPr>
        <p:spPr>
          <a:xfrm>
            <a:off x="5764530" y="1025343"/>
            <a:ext cx="731520" cy="261610"/>
          </a:xfrm>
          <a:prstGeom prst="rect">
            <a:avLst/>
          </a:prstGeom>
          <a:solidFill>
            <a:srgbClr val="7030A0">
              <a:alpha val="26000"/>
            </a:srgb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1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95A49B53-D3D9-628F-082C-E7F730D371C9}"/>
              </a:ext>
            </a:extLst>
          </p:cNvPr>
          <p:cNvSpPr txBox="1"/>
          <p:nvPr/>
        </p:nvSpPr>
        <p:spPr>
          <a:xfrm>
            <a:off x="7657800" y="1068189"/>
            <a:ext cx="731520" cy="261610"/>
          </a:xfrm>
          <a:prstGeom prst="rect">
            <a:avLst/>
          </a:prstGeom>
          <a:solidFill>
            <a:srgbClr val="7030A0">
              <a:alpha val="26000"/>
            </a:srgb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1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1D5DF39-5167-365C-ED6B-E21CC8AE5E60}"/>
              </a:ext>
            </a:extLst>
          </p:cNvPr>
          <p:cNvSpPr txBox="1"/>
          <p:nvPr/>
        </p:nvSpPr>
        <p:spPr>
          <a:xfrm>
            <a:off x="9017002" y="1053418"/>
            <a:ext cx="731520" cy="261610"/>
          </a:xfrm>
          <a:prstGeom prst="rect">
            <a:avLst/>
          </a:prstGeom>
          <a:solidFill>
            <a:srgbClr val="7030A0">
              <a:alpha val="26000"/>
            </a:srgb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1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0C590525-F8E7-C959-D2CC-CC4DBD8D1515}"/>
              </a:ext>
            </a:extLst>
          </p:cNvPr>
          <p:cNvSpPr txBox="1"/>
          <p:nvPr/>
        </p:nvSpPr>
        <p:spPr>
          <a:xfrm>
            <a:off x="10386555" y="1038751"/>
            <a:ext cx="731520" cy="261610"/>
          </a:xfrm>
          <a:prstGeom prst="rect">
            <a:avLst/>
          </a:prstGeom>
          <a:solidFill>
            <a:srgbClr val="7030A0">
              <a:alpha val="26000"/>
            </a:srgb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100" dirty="0">
              <a:latin typeface="Calibri" panose="020F0502020204030204" pitchFamily="34" charset="0"/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90B6BAE-36A2-A73A-B21F-CE7BF2866940}"/>
              </a:ext>
            </a:extLst>
          </p:cNvPr>
          <p:cNvGrpSpPr/>
          <p:nvPr/>
        </p:nvGrpSpPr>
        <p:grpSpPr>
          <a:xfrm>
            <a:off x="8503090" y="5507995"/>
            <a:ext cx="3553240" cy="1192210"/>
            <a:chOff x="8503090" y="5507995"/>
            <a:chExt cx="3553240" cy="1192210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17B195FD-0D8E-C303-BB66-DF06595CB42A}"/>
                </a:ext>
              </a:extLst>
            </p:cNvPr>
            <p:cNvSpPr txBox="1"/>
            <p:nvPr/>
          </p:nvSpPr>
          <p:spPr>
            <a:xfrm>
              <a:off x="8503090" y="6051167"/>
              <a:ext cx="731520" cy="6463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Pat</a:t>
              </a:r>
            </a:p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1933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26A9C043-EBF9-2206-43A2-B2B220A5C0B7}"/>
                </a:ext>
              </a:extLst>
            </p:cNvPr>
            <p:cNvSpPr txBox="1"/>
            <p:nvPr/>
          </p:nvSpPr>
          <p:spPr>
            <a:xfrm>
              <a:off x="9237017" y="6053874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8FE21DF-8113-115D-E3C3-C7C983B13A44}"/>
                </a:ext>
              </a:extLst>
            </p:cNvPr>
            <p:cNvSpPr txBox="1"/>
            <p:nvPr/>
          </p:nvSpPr>
          <p:spPr>
            <a:xfrm>
              <a:off x="9651202" y="6122057"/>
              <a:ext cx="13468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same as </a:t>
              </a:r>
              <a:r>
                <a:rPr lang="en-US" dirty="0">
                  <a:sym typeface="Wingdings" pitchFamily="2" charset="2"/>
                </a:rPr>
                <a:t></a:t>
              </a:r>
              <a:endParaRPr lang="en-US" dirty="0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7D747620-39B7-7935-3A5E-CAC3855A5569}"/>
                </a:ext>
              </a:extLst>
            </p:cNvPr>
            <p:cNvSpPr txBox="1"/>
            <p:nvPr/>
          </p:nvSpPr>
          <p:spPr>
            <a:xfrm>
              <a:off x="10958870" y="5507995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Pat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23D2F684-A092-37B3-2C93-B9D3BCDE2D83}"/>
                </a:ext>
              </a:extLst>
            </p:cNvPr>
            <p:cNvSpPr txBox="1"/>
            <p:nvPr/>
          </p:nvSpPr>
          <p:spPr>
            <a:xfrm>
              <a:off x="10965035" y="5959516"/>
              <a:ext cx="731520" cy="261610"/>
            </a:xfrm>
            <a:prstGeom prst="rect">
              <a:avLst/>
            </a:prstGeom>
            <a:solidFill>
              <a:srgbClr val="7030A0">
                <a:alpha val="26000"/>
              </a:srgb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sz="1100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02954DEC-8414-3F38-249F-D59BAC0A2E05}"/>
                </a:ext>
              </a:extLst>
            </p:cNvPr>
            <p:cNvCxnSpPr>
              <a:cxnSpLocks/>
              <a:endCxn id="104" idx="2"/>
            </p:cNvCxnSpPr>
            <p:nvPr/>
          </p:nvCxnSpPr>
          <p:spPr bwMode="auto">
            <a:xfrm flipH="1" flipV="1">
              <a:off x="11324630" y="5877327"/>
              <a:ext cx="14449" cy="212994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EF74592A-A9E0-1991-F396-553057A2F344}"/>
                </a:ext>
              </a:extLst>
            </p:cNvPr>
            <p:cNvSpPr txBox="1"/>
            <p:nvPr/>
          </p:nvSpPr>
          <p:spPr>
            <a:xfrm>
              <a:off x="10971483" y="6221933"/>
              <a:ext cx="731520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1933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4F3AB469-7F22-12BF-52AF-59E455362154}"/>
                </a:ext>
              </a:extLst>
            </p:cNvPr>
            <p:cNvSpPr txBox="1"/>
            <p:nvPr/>
          </p:nvSpPr>
          <p:spPr>
            <a:xfrm>
              <a:off x="11690570" y="5955541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998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 animBg="1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6F48F-C545-144E-92AE-83A43DABA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355263"/>
          </a:xfrm>
        </p:spPr>
        <p:txBody>
          <a:bodyPr/>
          <a:lstStyle/>
          <a:p>
            <a:r>
              <a:rPr lang="en-US" dirty="0"/>
              <a:t>Hashing with chaining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24F4A-00E1-E841-BC57-FE1F55D44F2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66187" y="428252"/>
            <a:ext cx="10594206" cy="3230003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000" dirty="0">
                <a:solidFill>
                  <a:schemeClr val="accent1"/>
                </a:solidFill>
              </a:rPr>
              <a:t>Hash table </a:t>
            </a:r>
            <a:r>
              <a:rPr lang="en-US" sz="2000" dirty="0"/>
              <a:t>is an array of </a:t>
            </a:r>
            <a:r>
              <a:rPr lang="en-US" sz="2000" dirty="0">
                <a:solidFill>
                  <a:srgbClr val="FF0000"/>
                </a:solidFill>
              </a:rPr>
              <a:t>pointers </a:t>
            </a:r>
            <a:r>
              <a:rPr lang="en-US" sz="2000" dirty="0">
                <a:solidFill>
                  <a:schemeClr val="tx2"/>
                </a:solidFill>
              </a:rPr>
              <a:t>to</a:t>
            </a:r>
            <a:r>
              <a:rPr lang="en-US" sz="2000" dirty="0">
                <a:solidFill>
                  <a:schemeClr val="accent1"/>
                </a:solidFill>
              </a:rPr>
              <a:t> the heads of different linked lists (called </a:t>
            </a:r>
            <a:r>
              <a:rPr lang="en-US" sz="2000" dirty="0">
                <a:solidFill>
                  <a:srgbClr val="2C895B"/>
                </a:solidFill>
              </a:rPr>
              <a:t>hash chains</a:t>
            </a:r>
            <a:r>
              <a:rPr lang="en-US" sz="2000" dirty="0">
                <a:solidFill>
                  <a:schemeClr val="accent1"/>
                </a:solidFill>
              </a:rPr>
              <a:t>)</a:t>
            </a:r>
          </a:p>
          <a:p>
            <a:r>
              <a:rPr lang="en-US" sz="2000" b="1" dirty="0">
                <a:solidFill>
                  <a:srgbClr val="2C895B"/>
                </a:solidFill>
              </a:rPr>
              <a:t>Each data item </a:t>
            </a:r>
            <a:r>
              <a:rPr lang="en-US" sz="2000" dirty="0">
                <a:solidFill>
                  <a:schemeClr val="accent1"/>
                </a:solidFill>
              </a:rPr>
              <a:t>must have a </a:t>
            </a:r>
            <a:r>
              <a:rPr lang="en-US" sz="2000" b="1" dirty="0">
                <a:solidFill>
                  <a:schemeClr val="accent1"/>
                </a:solidFill>
              </a:rPr>
              <a:t>unique key </a:t>
            </a:r>
            <a:r>
              <a:rPr lang="en-US" sz="2000" dirty="0">
                <a:solidFill>
                  <a:schemeClr val="accent1"/>
                </a:solidFill>
              </a:rPr>
              <a:t>that</a:t>
            </a:r>
            <a:r>
              <a:rPr lang="en-US" sz="2000" b="1" dirty="0">
                <a:solidFill>
                  <a:schemeClr val="accent1"/>
                </a:solidFill>
              </a:rPr>
              <a:t> identifies it (e.g., auto license plate)</a:t>
            </a:r>
          </a:p>
          <a:p>
            <a:pPr lvl="1"/>
            <a:r>
              <a:rPr lang="en-US" altLang="en-US" sz="2000" i="1" dirty="0">
                <a:solidFill>
                  <a:srgbClr val="0070C0"/>
                </a:solidFill>
              </a:rPr>
              <a:t>h</a:t>
            </a:r>
            <a:r>
              <a:rPr lang="en-US" altLang="en-US" sz="2000" dirty="0">
                <a:solidFill>
                  <a:srgbClr val="0070C0"/>
                </a:solidFill>
              </a:rPr>
              <a:t>(</a:t>
            </a:r>
            <a:r>
              <a:rPr lang="en-US" altLang="en-US" sz="2000" i="1" dirty="0">
                <a:solidFill>
                  <a:srgbClr val="F3753F"/>
                </a:solidFill>
              </a:rPr>
              <a:t>k</a:t>
            </a:r>
            <a:r>
              <a:rPr lang="en-US" altLang="en-US" sz="2000" dirty="0">
                <a:solidFill>
                  <a:srgbClr val="0070C0"/>
                </a:solidFill>
              </a:rPr>
              <a:t>) </a:t>
            </a:r>
            <a:r>
              <a:rPr lang="en-US" altLang="en-US" sz="2000" dirty="0"/>
              <a:t>is the </a:t>
            </a:r>
            <a:r>
              <a:rPr lang="en-US" altLang="en-US" sz="2000" b="1" i="1" dirty="0">
                <a:solidFill>
                  <a:srgbClr val="CC3300"/>
                </a:solidFill>
              </a:rPr>
              <a:t>hash value</a:t>
            </a:r>
            <a:r>
              <a:rPr lang="en-US" altLang="en-US" sz="2000" b="1" dirty="0"/>
              <a:t> </a:t>
            </a:r>
            <a:r>
              <a:rPr lang="en-US" altLang="en-US" sz="2000" dirty="0"/>
              <a:t>of key </a:t>
            </a:r>
            <a:r>
              <a:rPr lang="en-US" altLang="en-US" sz="2000" i="1" dirty="0">
                <a:solidFill>
                  <a:srgbClr val="F3753F"/>
                </a:solidFill>
              </a:rPr>
              <a:t>k</a:t>
            </a:r>
            <a:r>
              <a:rPr lang="en-US" altLang="en-US" sz="2000" i="1" dirty="0"/>
              <a:t> to </a:t>
            </a:r>
            <a:r>
              <a:rPr lang="en-US" altLang="en-US" sz="2000" i="1" dirty="0">
                <a:solidFill>
                  <a:srgbClr val="2C895B"/>
                </a:solidFill>
              </a:rPr>
              <a:t>encode the </a:t>
            </a:r>
            <a:r>
              <a:rPr lang="en-US" altLang="en-US" sz="2000" i="1" dirty="0">
                <a:solidFill>
                  <a:srgbClr val="F3753F"/>
                </a:solidFill>
              </a:rPr>
              <a:t>key k</a:t>
            </a:r>
            <a:r>
              <a:rPr lang="en-US" altLang="en-US" sz="2000" i="1" dirty="0">
                <a:solidFill>
                  <a:srgbClr val="2C895B"/>
                </a:solidFill>
              </a:rPr>
              <a:t> into </a:t>
            </a:r>
            <a:r>
              <a:rPr lang="en-US" altLang="en-US" sz="2000" b="1" i="1" dirty="0">
                <a:solidFill>
                  <a:srgbClr val="2C895B"/>
                </a:solidFill>
              </a:rPr>
              <a:t>an integer</a:t>
            </a:r>
            <a:endParaRPr lang="en-US" sz="2000" b="1" dirty="0">
              <a:solidFill>
                <a:srgbClr val="2C895B"/>
              </a:solidFill>
            </a:endParaRPr>
          </a:p>
          <a:p>
            <a:r>
              <a:rPr lang="en-US" sz="2000" dirty="0">
                <a:solidFill>
                  <a:schemeClr val="accent6"/>
                </a:solidFill>
              </a:rPr>
              <a:t>Next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b="1" dirty="0">
                <a:solidFill>
                  <a:srgbClr val="C00000"/>
                </a:solidFill>
              </a:rPr>
              <a:t>use the Hash value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>
                <a:solidFill>
                  <a:schemeClr val="accent6"/>
                </a:solidFill>
              </a:rPr>
              <a:t>to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>
                <a:solidFill>
                  <a:schemeClr val="accent1"/>
                </a:solidFill>
              </a:rPr>
              <a:t>map to </a:t>
            </a:r>
            <a:r>
              <a:rPr lang="en-US" sz="2000" b="1" dirty="0">
                <a:solidFill>
                  <a:schemeClr val="accent1"/>
                </a:solidFill>
              </a:rPr>
              <a:t>one entry </a:t>
            </a:r>
            <a:r>
              <a:rPr lang="en-US" sz="2000" dirty="0">
                <a:solidFill>
                  <a:schemeClr val="accent1"/>
                </a:solidFill>
              </a:rPr>
              <a:t>in the hash table </a:t>
            </a:r>
            <a:r>
              <a:rPr lang="en-US" sz="2000" dirty="0">
                <a:solidFill>
                  <a:srgbClr val="0070C0"/>
                </a:solidFill>
              </a:rPr>
              <a:t>T[</a:t>
            </a:r>
            <a:r>
              <a:rPr lang="en-US" sz="2000" dirty="0">
                <a:solidFill>
                  <a:srgbClr val="2C895B"/>
                </a:solidFill>
              </a:rPr>
              <a:t> </a:t>
            </a:r>
            <a:r>
              <a:rPr lang="en-US" sz="2000" dirty="0">
                <a:solidFill>
                  <a:srgbClr val="0070C0"/>
                </a:solidFill>
              </a:rPr>
              <a:t>] of size </a:t>
            </a:r>
            <a:r>
              <a:rPr lang="en-US" sz="2000" dirty="0">
                <a:solidFill>
                  <a:srgbClr val="7030A0"/>
                </a:solidFill>
              </a:rPr>
              <a:t>TABLESIZE</a:t>
            </a:r>
          </a:p>
          <a:p>
            <a:pPr lvl="1"/>
            <a:r>
              <a:rPr lang="en-US" altLang="en-US" sz="2000" dirty="0">
                <a:solidFill>
                  <a:srgbClr val="2C895B"/>
                </a:solidFill>
              </a:rPr>
              <a:t>Index</a:t>
            </a:r>
            <a:r>
              <a:rPr lang="en-US" altLang="en-US" sz="2000" dirty="0"/>
              <a:t> =  </a:t>
            </a:r>
            <a:r>
              <a:rPr lang="en-US" altLang="en-US" sz="2000" i="1" dirty="0">
                <a:solidFill>
                  <a:srgbClr val="0070C0"/>
                </a:solidFill>
              </a:rPr>
              <a:t>h</a:t>
            </a:r>
            <a:r>
              <a:rPr lang="en-US" altLang="en-US" sz="2000" dirty="0">
                <a:solidFill>
                  <a:srgbClr val="0070C0"/>
                </a:solidFill>
              </a:rPr>
              <a:t>(</a:t>
            </a:r>
            <a:r>
              <a:rPr lang="en-US" altLang="en-US" sz="2000" i="1" dirty="0">
                <a:solidFill>
                  <a:srgbClr val="F3753F"/>
                </a:solidFill>
              </a:rPr>
              <a:t>k</a:t>
            </a:r>
            <a:r>
              <a:rPr lang="en-US" altLang="en-US" sz="2000" dirty="0">
                <a:solidFill>
                  <a:srgbClr val="0070C0"/>
                </a:solidFill>
              </a:rPr>
              <a:t>) </a:t>
            </a:r>
            <a:r>
              <a:rPr lang="en-US" altLang="en-US" sz="2000" dirty="0">
                <a:solidFill>
                  <a:srgbClr val="C00000"/>
                </a:solidFill>
              </a:rPr>
              <a:t>%</a:t>
            </a:r>
            <a:r>
              <a:rPr lang="en-US" altLang="en-US" sz="2000" dirty="0"/>
              <a:t> </a:t>
            </a:r>
            <a:r>
              <a:rPr lang="en-US" altLang="en-US" sz="2000" dirty="0">
                <a:solidFill>
                  <a:srgbClr val="7030A0"/>
                </a:solidFill>
              </a:rPr>
              <a:t>TABLESIZE</a:t>
            </a:r>
            <a:r>
              <a:rPr lang="en-US" altLang="en-US" sz="2000" dirty="0">
                <a:solidFill>
                  <a:srgbClr val="F3753F"/>
                </a:solidFill>
              </a:rPr>
              <a:t>   </a:t>
            </a:r>
            <a:r>
              <a:rPr lang="en-US" altLang="en-US" sz="2000" dirty="0">
                <a:solidFill>
                  <a:schemeClr val="tx2"/>
                </a:solidFill>
              </a:rPr>
              <a:t>(mod operator </a:t>
            </a:r>
            <a:r>
              <a:rPr lang="en-US" altLang="en-US" sz="2000" dirty="0">
                <a:solidFill>
                  <a:srgbClr val="C00000"/>
                </a:solidFill>
              </a:rPr>
              <a:t>%</a:t>
            </a:r>
            <a:r>
              <a:rPr lang="en-US" altLang="en-US" sz="2000" dirty="0">
                <a:solidFill>
                  <a:schemeClr val="tx2"/>
                </a:solidFill>
              </a:rPr>
              <a:t> maps a </a:t>
            </a:r>
            <a:r>
              <a:rPr lang="en-US" altLang="en-US" sz="2000" dirty="0">
                <a:solidFill>
                  <a:srgbClr val="F3753F"/>
                </a:solidFill>
              </a:rPr>
              <a:t>keys</a:t>
            </a:r>
            <a:r>
              <a:rPr lang="en-US" altLang="en-US" sz="2000" dirty="0">
                <a:solidFill>
                  <a:srgbClr val="2C895B"/>
                </a:solidFill>
              </a:rPr>
              <a:t> hash value </a:t>
            </a:r>
            <a:r>
              <a:rPr lang="en-US" altLang="en-US" sz="2000" dirty="0">
                <a:solidFill>
                  <a:schemeClr val="tx2"/>
                </a:solidFill>
              </a:rPr>
              <a:t>to </a:t>
            </a:r>
            <a:r>
              <a:rPr lang="en-US" altLang="en-US" sz="2000" dirty="0">
                <a:solidFill>
                  <a:schemeClr val="accent5"/>
                </a:solidFill>
              </a:rPr>
              <a:t>table index</a:t>
            </a:r>
            <a:r>
              <a:rPr lang="en-US" altLang="en-US" sz="2000" dirty="0">
                <a:solidFill>
                  <a:schemeClr val="tx2"/>
                </a:solidFill>
              </a:rPr>
              <a:t>)</a:t>
            </a:r>
          </a:p>
          <a:p>
            <a:r>
              <a:rPr lang="en-US" sz="2000" dirty="0">
                <a:solidFill>
                  <a:srgbClr val="F3753F"/>
                </a:solidFill>
              </a:rPr>
              <a:t>Keys</a:t>
            </a:r>
            <a:r>
              <a:rPr lang="en-US" sz="2000" dirty="0">
                <a:solidFill>
                  <a:schemeClr val="tx2"/>
                </a:solidFill>
              </a:rPr>
              <a:t> that </a:t>
            </a:r>
            <a:r>
              <a:rPr lang="en-US" sz="2000" dirty="0">
                <a:solidFill>
                  <a:srgbClr val="0070C0"/>
                </a:solidFill>
              </a:rPr>
              <a:t>hash to the same array </a:t>
            </a:r>
            <a:r>
              <a:rPr lang="en-US" sz="2000" dirty="0">
                <a:solidFill>
                  <a:schemeClr val="accent5"/>
                </a:solidFill>
              </a:rPr>
              <a:t>index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(</a:t>
            </a:r>
            <a:r>
              <a:rPr lang="en-US" sz="2000" i="1" dirty="0">
                <a:solidFill>
                  <a:srgbClr val="2C895B"/>
                </a:solidFill>
              </a:rPr>
              <a:t>collide</a:t>
            </a:r>
            <a:r>
              <a:rPr lang="en-US" sz="2000" dirty="0">
                <a:solidFill>
                  <a:schemeClr val="tx2"/>
                </a:solidFill>
              </a:rPr>
              <a:t>) are </a:t>
            </a:r>
            <a:r>
              <a:rPr lang="en-US" sz="2000" dirty="0">
                <a:solidFill>
                  <a:srgbClr val="7030A0"/>
                </a:solidFill>
              </a:rPr>
              <a:t>put on a linked list</a:t>
            </a:r>
          </a:p>
          <a:p>
            <a:r>
              <a:rPr lang="en-US" sz="2200" dirty="0">
                <a:solidFill>
                  <a:schemeClr val="tx2"/>
                </a:solidFill>
              </a:rPr>
              <a:t>After hashing a </a:t>
            </a:r>
            <a:r>
              <a:rPr lang="en-US" sz="2200" dirty="0">
                <a:solidFill>
                  <a:srgbClr val="F3753F"/>
                </a:solidFill>
              </a:rPr>
              <a:t>key</a:t>
            </a:r>
            <a:r>
              <a:rPr lang="en-US" sz="2200" dirty="0">
                <a:solidFill>
                  <a:schemeClr val="tx2"/>
                </a:solidFill>
              </a:rPr>
              <a:t>, you then </a:t>
            </a:r>
            <a:r>
              <a:rPr lang="en-US" sz="2200" i="1" dirty="0">
                <a:solidFill>
                  <a:schemeClr val="tx2"/>
                </a:solidFill>
              </a:rPr>
              <a:t>traverse the </a:t>
            </a:r>
            <a:r>
              <a:rPr lang="en-US" sz="2200" b="1" i="1" dirty="0">
                <a:solidFill>
                  <a:schemeClr val="tx2"/>
                </a:solidFill>
              </a:rPr>
              <a:t>selected</a:t>
            </a:r>
            <a:r>
              <a:rPr lang="en-US" sz="2200" i="1" dirty="0">
                <a:solidFill>
                  <a:schemeClr val="tx2"/>
                </a:solidFill>
              </a:rPr>
              <a:t> linked list to </a:t>
            </a:r>
            <a:r>
              <a:rPr lang="en-US" sz="2200" dirty="0">
                <a:solidFill>
                  <a:schemeClr val="tx2"/>
                </a:solidFill>
              </a:rPr>
              <a:t>find the entry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71AB16-AEAB-F04E-BC00-F392A0CA624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60FFE19-C34A-7C9D-3E28-443D6547090B}"/>
              </a:ext>
            </a:extLst>
          </p:cNvPr>
          <p:cNvGrpSpPr/>
          <p:nvPr/>
        </p:nvGrpSpPr>
        <p:grpSpPr>
          <a:xfrm>
            <a:off x="104020" y="3921483"/>
            <a:ext cx="2671201" cy="2816518"/>
            <a:chOff x="104020" y="3921483"/>
            <a:chExt cx="2671201" cy="2816518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950C764-8AD7-99A9-BD08-E7E2D9D9380F}"/>
                </a:ext>
              </a:extLst>
            </p:cNvPr>
            <p:cNvGrpSpPr/>
            <p:nvPr/>
          </p:nvGrpSpPr>
          <p:grpSpPr>
            <a:xfrm>
              <a:off x="1675534" y="3986336"/>
              <a:ext cx="1099687" cy="372039"/>
              <a:chOff x="6668065" y="4595428"/>
              <a:chExt cx="1099687" cy="3720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25A9DD9-0F19-1518-B496-0FA82BDEBCC0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3753F"/>
                    </a:solidFill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9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AAE3228-B6AA-F2C7-3A81-F5ED9747FF59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8C58684-343A-0DC4-C28C-DDD788FCD03F}"/>
                </a:ext>
              </a:extLst>
            </p:cNvPr>
            <p:cNvGrpSpPr/>
            <p:nvPr/>
          </p:nvGrpSpPr>
          <p:grpSpPr>
            <a:xfrm>
              <a:off x="1675534" y="4447397"/>
              <a:ext cx="1099687" cy="372039"/>
              <a:chOff x="6668065" y="4595428"/>
              <a:chExt cx="1099687" cy="372039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7050DAA-CED4-9C0B-CB08-36CDBEFBC1D3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3753F"/>
                    </a:solidFill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3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E6129C4-CD1A-BFAB-C102-21A2D7EE3799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C9809ED-C819-4794-E094-9EC084206E46}"/>
                </a:ext>
              </a:extLst>
            </p:cNvPr>
            <p:cNvGrpSpPr/>
            <p:nvPr/>
          </p:nvGrpSpPr>
          <p:grpSpPr>
            <a:xfrm>
              <a:off x="1666073" y="4938079"/>
              <a:ext cx="1099687" cy="372039"/>
              <a:chOff x="6668065" y="4595428"/>
              <a:chExt cx="1099687" cy="372039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5759423-AD30-24F7-3779-AFB87AA769A6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3753F"/>
                    </a:solidFill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5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E7C4E66-A9C3-AA37-2310-7DB93B80147E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6206FC6-B579-344B-759C-E4FF7CA3C968}"/>
                </a:ext>
              </a:extLst>
            </p:cNvPr>
            <p:cNvGrpSpPr/>
            <p:nvPr/>
          </p:nvGrpSpPr>
          <p:grpSpPr>
            <a:xfrm>
              <a:off x="1666073" y="5405144"/>
              <a:ext cx="1099687" cy="372039"/>
              <a:chOff x="6668065" y="4595428"/>
              <a:chExt cx="1099687" cy="372039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73685D6-9F8B-C8A8-ADF4-5EAD1E0B8CE6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3753F"/>
                    </a:solidFill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7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010387B-9D0A-17DC-8DFF-281593D7B080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3EC5F6B-8287-5CF4-31B0-34DF1D4565B6}"/>
                </a:ext>
              </a:extLst>
            </p:cNvPr>
            <p:cNvGrpSpPr/>
            <p:nvPr/>
          </p:nvGrpSpPr>
          <p:grpSpPr>
            <a:xfrm>
              <a:off x="1675534" y="5879298"/>
              <a:ext cx="1099687" cy="372039"/>
              <a:chOff x="6668065" y="4595428"/>
              <a:chExt cx="1099687" cy="372039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7E7357F-4579-B595-B123-AA537C69235C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3753F"/>
                    </a:solidFill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8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E9A0943-348A-1D3B-F690-35769022785C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37F91C-F2BE-4864-16B9-56EDA1E39EBB}"/>
                </a:ext>
              </a:extLst>
            </p:cNvPr>
            <p:cNvSpPr txBox="1"/>
            <p:nvPr/>
          </p:nvSpPr>
          <p:spPr>
            <a:xfrm>
              <a:off x="104020" y="4663069"/>
              <a:ext cx="1134017" cy="1477328"/>
            </a:xfrm>
            <a:prstGeom prst="rect">
              <a:avLst/>
            </a:prstGeom>
            <a:noFill/>
            <a:ln w="28575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Nodes with </a:t>
              </a:r>
              <a:r>
                <a:rPr lang="en-US" dirty="0">
                  <a:solidFill>
                    <a:srgbClr val="F3753F"/>
                  </a:solidFill>
                </a:rPr>
                <a:t>keys</a:t>
              </a:r>
              <a:r>
                <a:rPr lang="en-US" dirty="0"/>
                <a:t> to be put into the table</a:t>
              </a:r>
            </a:p>
          </p:txBody>
        </p:sp>
        <p:sp>
          <p:nvSpPr>
            <p:cNvPr id="26" name="Left Brace 25">
              <a:extLst>
                <a:ext uri="{FF2B5EF4-FFF2-40B4-BE49-F238E27FC236}">
                  <a16:creationId xmlns:a16="http://schemas.microsoft.com/office/drawing/2014/main" id="{46494D9E-A336-FFB4-7E07-EDB3CCDD27B2}"/>
                </a:ext>
              </a:extLst>
            </p:cNvPr>
            <p:cNvSpPr/>
            <p:nvPr/>
          </p:nvSpPr>
          <p:spPr>
            <a:xfrm>
              <a:off x="1211780" y="3921483"/>
              <a:ext cx="435315" cy="2816518"/>
            </a:xfrm>
            <a:prstGeom prst="leftBrac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07370204-1116-1952-8875-69CC3A443BC4}"/>
                </a:ext>
              </a:extLst>
            </p:cNvPr>
            <p:cNvGrpSpPr/>
            <p:nvPr/>
          </p:nvGrpSpPr>
          <p:grpSpPr>
            <a:xfrm>
              <a:off x="1675534" y="6331766"/>
              <a:ext cx="1099687" cy="372039"/>
              <a:chOff x="6668065" y="4595428"/>
              <a:chExt cx="1099687" cy="372039"/>
            </a:xfrm>
          </p:grpSpPr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06B5EDA8-30B1-20D5-3FC7-EBD57D91F0CB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3753F"/>
                    </a:solidFill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D99AC1EA-BFAE-AFDA-864B-C101DC95D12D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C89977F1-D294-3198-BF4D-E0A38C0AB439}"/>
              </a:ext>
            </a:extLst>
          </p:cNvPr>
          <p:cNvGrpSpPr/>
          <p:nvPr/>
        </p:nvGrpSpPr>
        <p:grpSpPr>
          <a:xfrm>
            <a:off x="2999944" y="3864228"/>
            <a:ext cx="4112493" cy="2852259"/>
            <a:chOff x="2999944" y="3864228"/>
            <a:chExt cx="4112493" cy="285225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EA229E8-F138-5032-CF69-FBB80DA22A7E}"/>
                </a:ext>
              </a:extLst>
            </p:cNvPr>
            <p:cNvSpPr txBox="1"/>
            <p:nvPr/>
          </p:nvSpPr>
          <p:spPr>
            <a:xfrm>
              <a:off x="2999944" y="3864228"/>
              <a:ext cx="4112493" cy="101566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Using a Simple hash</a:t>
              </a:r>
            </a:p>
            <a:p>
              <a:pPr algn="ctr"/>
              <a:r>
                <a:rPr lang="en-US" sz="2000" dirty="0">
                  <a:solidFill>
                    <a:srgbClr val="7030A0"/>
                  </a:solidFill>
                </a:rPr>
                <a:t>h(k) = k // this is has value</a:t>
              </a:r>
            </a:p>
            <a:p>
              <a:pPr algn="ctr"/>
              <a:r>
                <a:rPr lang="en-US" sz="2000" dirty="0">
                  <a:solidFill>
                    <a:srgbClr val="0070C0"/>
                  </a:solidFill>
                </a:rPr>
                <a:t>index = k % size  // map to a chain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F283C3F-6FE5-53EC-A661-D7434FF74345}"/>
                </a:ext>
              </a:extLst>
            </p:cNvPr>
            <p:cNvGrpSpPr/>
            <p:nvPr/>
          </p:nvGrpSpPr>
          <p:grpSpPr>
            <a:xfrm>
              <a:off x="3985592" y="5054518"/>
              <a:ext cx="1099687" cy="372039"/>
              <a:chOff x="6153783" y="4586742"/>
              <a:chExt cx="1099687" cy="372039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BAE4147-96F0-327C-B33D-DCA669400C0B}"/>
                  </a:ext>
                </a:extLst>
              </p:cNvPr>
              <p:cNvSpPr txBox="1"/>
              <p:nvPr/>
            </p:nvSpPr>
            <p:spPr>
              <a:xfrm>
                <a:off x="6153783" y="4586742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3753F"/>
                    </a:solidFill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5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D7AB5DE-B0B2-CD24-3EE8-8E14694C7193}"/>
                  </a:ext>
                </a:extLst>
              </p:cNvPr>
              <p:cNvSpPr txBox="1"/>
              <p:nvPr/>
            </p:nvSpPr>
            <p:spPr>
              <a:xfrm>
                <a:off x="6887710" y="4589449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81D5D32-68E8-F7BE-9334-53E5978AE404}"/>
                </a:ext>
              </a:extLst>
            </p:cNvPr>
            <p:cNvSpPr txBox="1"/>
            <p:nvPr/>
          </p:nvSpPr>
          <p:spPr>
            <a:xfrm>
              <a:off x="3469984" y="5423850"/>
              <a:ext cx="337804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2C895B"/>
                  </a:solidFill>
                </a:rPr>
                <a:t>index</a:t>
              </a:r>
              <a:r>
                <a:rPr lang="en-US" sz="2000" dirty="0"/>
                <a:t> = h(</a:t>
              </a:r>
              <a:r>
                <a:rPr lang="en-US" sz="2000" dirty="0">
                  <a:solidFill>
                    <a:srgbClr val="F3753F"/>
                  </a:solidFill>
                </a:rPr>
                <a:t>5</a:t>
              </a:r>
              <a:r>
                <a:rPr lang="en-US" sz="2000" dirty="0"/>
                <a:t>) % </a:t>
              </a:r>
              <a:r>
                <a:rPr lang="en-US" sz="2000" dirty="0">
                  <a:solidFill>
                    <a:srgbClr val="7030A0"/>
                  </a:solidFill>
                </a:rPr>
                <a:t>3</a:t>
              </a:r>
              <a:r>
                <a:rPr lang="en-US" sz="2000" dirty="0"/>
                <a:t> = </a:t>
              </a:r>
              <a:r>
                <a:rPr lang="en-US" sz="2000" dirty="0">
                  <a:solidFill>
                    <a:schemeClr val="accent5"/>
                  </a:solidFill>
                </a:rPr>
                <a:t>2  -&gt; T+2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22714A14-4A6F-5418-0579-BF78CA4FBBE2}"/>
                </a:ext>
              </a:extLst>
            </p:cNvPr>
            <p:cNvGrpSpPr/>
            <p:nvPr/>
          </p:nvGrpSpPr>
          <p:grpSpPr>
            <a:xfrm>
              <a:off x="3962730" y="5947045"/>
              <a:ext cx="1099687" cy="372039"/>
              <a:chOff x="6153783" y="4586742"/>
              <a:chExt cx="1099687" cy="372039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1BBAD9C-EA4B-6752-0262-25052CE7054C}"/>
                  </a:ext>
                </a:extLst>
              </p:cNvPr>
              <p:cNvSpPr txBox="1"/>
              <p:nvPr/>
            </p:nvSpPr>
            <p:spPr>
              <a:xfrm>
                <a:off x="6153783" y="4586742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F3753F"/>
                    </a:solidFill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7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C9149FB3-3464-CDB3-ECD5-CA1CB1DF77FA}"/>
                  </a:ext>
                </a:extLst>
              </p:cNvPr>
              <p:cNvSpPr txBox="1"/>
              <p:nvPr/>
            </p:nvSpPr>
            <p:spPr>
              <a:xfrm>
                <a:off x="6887710" y="4589449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E0A1D3D-0CCC-3D55-7EC0-C78B158FEF77}"/>
                </a:ext>
              </a:extLst>
            </p:cNvPr>
            <p:cNvSpPr txBox="1"/>
            <p:nvPr/>
          </p:nvSpPr>
          <p:spPr>
            <a:xfrm>
              <a:off x="3447122" y="6316377"/>
              <a:ext cx="33075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2C895B"/>
                  </a:solidFill>
                </a:rPr>
                <a:t>index</a:t>
              </a:r>
              <a:r>
                <a:rPr lang="en-US" sz="2000" dirty="0"/>
                <a:t> = h(</a:t>
              </a:r>
              <a:r>
                <a:rPr lang="en-US" sz="2000" dirty="0">
                  <a:solidFill>
                    <a:srgbClr val="F3753F"/>
                  </a:solidFill>
                </a:rPr>
                <a:t>7</a:t>
              </a:r>
              <a:r>
                <a:rPr lang="en-US" sz="2000" dirty="0"/>
                <a:t>) % </a:t>
              </a:r>
              <a:r>
                <a:rPr lang="en-US" sz="2000" dirty="0">
                  <a:solidFill>
                    <a:srgbClr val="7030A0"/>
                  </a:solidFill>
                </a:rPr>
                <a:t>3</a:t>
              </a:r>
              <a:r>
                <a:rPr lang="en-US" sz="2000" dirty="0"/>
                <a:t> = </a:t>
              </a:r>
              <a:r>
                <a:rPr lang="en-US" sz="2000" dirty="0">
                  <a:solidFill>
                    <a:schemeClr val="accent5"/>
                  </a:solidFill>
                </a:rPr>
                <a:t>1 -&gt; T+1</a:t>
              </a:r>
            </a:p>
          </p:txBody>
        </p:sp>
        <p:sp>
          <p:nvSpPr>
            <p:cNvPr id="66" name="Right Arrow 65">
              <a:extLst>
                <a:ext uri="{FF2B5EF4-FFF2-40B4-BE49-F238E27FC236}">
                  <a16:creationId xmlns:a16="http://schemas.microsoft.com/office/drawing/2014/main" id="{0EF58973-EB25-412B-42D6-FC05122CF7B3}"/>
                </a:ext>
              </a:extLst>
            </p:cNvPr>
            <p:cNvSpPr/>
            <p:nvPr/>
          </p:nvSpPr>
          <p:spPr>
            <a:xfrm>
              <a:off x="3080084" y="5119643"/>
              <a:ext cx="490889" cy="31289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72166B6-3C98-D649-B6B4-C9866DC5BEF6}"/>
              </a:ext>
            </a:extLst>
          </p:cNvPr>
          <p:cNvGrpSpPr/>
          <p:nvPr/>
        </p:nvGrpSpPr>
        <p:grpSpPr>
          <a:xfrm>
            <a:off x="7425819" y="3995474"/>
            <a:ext cx="4587859" cy="2669064"/>
            <a:chOff x="7233762" y="3412943"/>
            <a:chExt cx="4587859" cy="266906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AB327DC-6CF0-76ED-71B2-6287E51232F9}"/>
                </a:ext>
              </a:extLst>
            </p:cNvPr>
            <p:cNvSpPr txBox="1"/>
            <p:nvPr/>
          </p:nvSpPr>
          <p:spPr>
            <a:xfrm>
              <a:off x="8252768" y="4148291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32E31D3-9936-7CBD-2015-AA21D636ABC7}"/>
                </a:ext>
              </a:extLst>
            </p:cNvPr>
            <p:cNvSpPr txBox="1"/>
            <p:nvPr/>
          </p:nvSpPr>
          <p:spPr>
            <a:xfrm>
              <a:off x="8252768" y="4789345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E3499C-CA5B-5F80-A478-0CF5468B398F}"/>
                </a:ext>
              </a:extLst>
            </p:cNvPr>
            <p:cNvSpPr txBox="1"/>
            <p:nvPr/>
          </p:nvSpPr>
          <p:spPr>
            <a:xfrm>
              <a:off x="8252768" y="5435676"/>
              <a:ext cx="365760" cy="646331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  <a:p>
              <a:pPr algn="ctr"/>
              <a:endParaRPr lang="en-US" dirty="0">
                <a:latin typeface="Calibri" panose="020F0502020204030204" pitchFamily="34" charset="0"/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E7F635F-153D-7F2C-0FA0-F8B1EC479B91}"/>
                </a:ext>
              </a:extLst>
            </p:cNvPr>
            <p:cNvSpPr txBox="1"/>
            <p:nvPr/>
          </p:nvSpPr>
          <p:spPr>
            <a:xfrm>
              <a:off x="7233762" y="3412943"/>
              <a:ext cx="45878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Hash Table T[3] of  </a:t>
              </a:r>
              <a:r>
                <a:rPr lang="en-US" dirty="0">
                  <a:solidFill>
                    <a:srgbClr val="FF0000"/>
                  </a:solidFill>
                </a:rPr>
                <a:t>linked list head pointers</a:t>
              </a:r>
            </a:p>
            <a:p>
              <a:r>
                <a:rPr lang="en-US" dirty="0">
                  <a:solidFill>
                    <a:srgbClr val="7030A0"/>
                  </a:solidFill>
                </a:rPr>
                <a:t>TABLESIZE = 3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FB7C4AD-E715-7EE2-1466-4FE4A5DC95C3}"/>
                </a:ext>
              </a:extLst>
            </p:cNvPr>
            <p:cNvSpPr txBox="1"/>
            <p:nvPr/>
          </p:nvSpPr>
          <p:spPr>
            <a:xfrm>
              <a:off x="7233762" y="4308472"/>
              <a:ext cx="1297150" cy="16696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*(T+2)</a:t>
              </a:r>
              <a:r>
                <a:rPr lang="en-US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  <a:sym typeface="Wingdings" pitchFamily="2" charset="2"/>
                </a:rPr>
                <a:t> </a:t>
              </a:r>
              <a:endPara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endParaRPr lang="en-US" sz="1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endParaRPr lang="en-US" sz="105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*(T+1) </a:t>
              </a:r>
              <a:r>
                <a:rPr lang="en-US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  <a:sym typeface="Wingdings" pitchFamily="2" charset="2"/>
                </a:rPr>
                <a:t></a:t>
              </a:r>
              <a:endPara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endParaRPr lang="en-US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endParaRPr lang="en-US" sz="1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*T     </a:t>
              </a:r>
              <a:r>
                <a:rPr lang="en-US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  <a:sym typeface="Wingdings" pitchFamily="2" charset="2"/>
                </a:rPr>
                <a:t></a:t>
              </a:r>
              <a:endPara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2E987234-FB4B-7FA4-194D-9BC73B23FE72}"/>
                </a:ext>
              </a:extLst>
            </p:cNvPr>
            <p:cNvGrpSpPr/>
            <p:nvPr/>
          </p:nvGrpSpPr>
          <p:grpSpPr>
            <a:xfrm>
              <a:off x="8943983" y="4249408"/>
              <a:ext cx="1099687" cy="372039"/>
              <a:chOff x="6668065" y="4595428"/>
              <a:chExt cx="1099687" cy="372039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ABF9801-8CD6-FAD2-4C95-3CFFC18AE94B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5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9528007-5671-F926-2223-6E837468571A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FB68B839-7A89-A242-51AB-BC9366D2FAD4}"/>
                </a:ext>
              </a:extLst>
            </p:cNvPr>
            <p:cNvGrpSpPr/>
            <p:nvPr/>
          </p:nvGrpSpPr>
          <p:grpSpPr>
            <a:xfrm>
              <a:off x="8901351" y="4917945"/>
              <a:ext cx="1099687" cy="372039"/>
              <a:chOff x="6668065" y="4595428"/>
              <a:chExt cx="1099687" cy="372039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82C3DD8-0810-3166-3FF6-945388C19319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7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2E9E810-103E-841B-DBFA-C64D6ED3F97E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D853680C-2250-BF85-A8A2-23F97E85816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520902" y="4498662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B215CAD-91B3-F035-B69B-F6AAF3CD9F0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478270" y="5122702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8D9B7DF-1129-A2F6-44C5-337DAE167CF2}"/>
                </a:ext>
              </a:extLst>
            </p:cNvPr>
            <p:cNvGrpSpPr/>
            <p:nvPr/>
          </p:nvGrpSpPr>
          <p:grpSpPr>
            <a:xfrm>
              <a:off x="10293656" y="4917945"/>
              <a:ext cx="1099687" cy="372039"/>
              <a:chOff x="6668065" y="4595428"/>
              <a:chExt cx="1099687" cy="372039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8A8CDA4-D36A-01F6-708E-F5F87F6BE23F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1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5A6C9E7-E052-CA24-0482-DEA2F6F16EF6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FD7DA9A-B84B-1C10-6945-59AF3DAC001F}"/>
                </a:ext>
              </a:extLst>
            </p:cNvPr>
            <p:cNvGrpSpPr/>
            <p:nvPr/>
          </p:nvGrpSpPr>
          <p:grpSpPr>
            <a:xfrm>
              <a:off x="8899257" y="5552821"/>
              <a:ext cx="1099687" cy="372039"/>
              <a:chOff x="6668065" y="4595428"/>
              <a:chExt cx="1099687" cy="372039"/>
            </a:xfrm>
          </p:grpSpPr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B821EC7-EE81-457C-38D0-9192E77A02C4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3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097F895-6E6C-C68D-F95B-23E93F28F3A9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9B9615E-2218-279C-EE6B-EF3CCF2BDA48}"/>
                </a:ext>
              </a:extLst>
            </p:cNvPr>
            <p:cNvGrpSpPr/>
            <p:nvPr/>
          </p:nvGrpSpPr>
          <p:grpSpPr>
            <a:xfrm>
              <a:off x="10268393" y="4257447"/>
              <a:ext cx="1099687" cy="372039"/>
              <a:chOff x="6668065" y="4595428"/>
              <a:chExt cx="1099687" cy="372039"/>
            </a:xfrm>
          </p:grpSpPr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9FEB175D-35A2-E0C6-2D9C-0C383F666363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8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582DF967-77B9-BC68-758E-BD0CBB9A5C5D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F6CA29A-DCDF-D06D-8205-B80ED6754B07}"/>
                </a:ext>
              </a:extLst>
            </p:cNvPr>
            <p:cNvGrpSpPr/>
            <p:nvPr/>
          </p:nvGrpSpPr>
          <p:grpSpPr>
            <a:xfrm>
              <a:off x="10284031" y="5585478"/>
              <a:ext cx="1099687" cy="372039"/>
              <a:chOff x="6668065" y="4595428"/>
              <a:chExt cx="1099687" cy="372039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F71D644A-41D1-C290-689D-D5A7F11B54E1}"/>
                  </a:ext>
                </a:extLst>
              </p:cNvPr>
              <p:cNvSpPr txBox="1"/>
              <p:nvPr/>
            </p:nvSpPr>
            <p:spPr>
              <a:xfrm>
                <a:off x="6668065" y="4595428"/>
                <a:ext cx="731520" cy="36933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9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ED52CFEF-B17B-8CD6-7C37-9821B234AAC9}"/>
                  </a:ext>
                </a:extLst>
              </p:cNvPr>
              <p:cNvSpPr txBox="1"/>
              <p:nvPr/>
            </p:nvSpPr>
            <p:spPr>
              <a:xfrm>
                <a:off x="7401992" y="4598135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</p:grp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E8A5EDE0-A293-8C51-F4DB-7B943FFED60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499839" y="5780225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E0F43B89-92AB-CAB2-7282-441318D3E8B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876855" y="4434074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CA7DBA39-5555-4725-5B75-8CD24A31C20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876854" y="5122702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C5415E80-05A3-1D8A-83E0-1A41842C6FB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876854" y="5770144"/>
              <a:ext cx="423081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oval" w="med" len="med"/>
              <a:tailEnd type="stealth"/>
            </a:ln>
            <a:effectLst>
              <a:glow rad="25400">
                <a:schemeClr val="tx1"/>
              </a:glow>
            </a:effectLst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6FD577C1-8A54-C138-6D39-BB5FC5EBCFFE}"/>
                    </a:ext>
                  </a:extLst>
                </p:cNvPr>
                <p:cNvSpPr txBox="1"/>
                <p:nvPr/>
              </p:nvSpPr>
              <p:spPr>
                <a:xfrm>
                  <a:off x="11025176" y="4249408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6FD577C1-8A54-C138-6D39-BB5FC5EBCFF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25176" y="4249408"/>
                  <a:ext cx="365760" cy="369332"/>
                </a:xfrm>
                <a:prstGeom prst="rect">
                  <a:avLst/>
                </a:prstGeom>
                <a:blipFill>
                  <a:blip r:embed="rId2"/>
                  <a:stretch>
                    <a:fillRect l="-10000" r="-10000" b="-20000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29F2711E-024F-F3F8-CB99-088E7B6B6CFF}"/>
                    </a:ext>
                  </a:extLst>
                </p:cNvPr>
                <p:cNvSpPr txBox="1"/>
                <p:nvPr/>
              </p:nvSpPr>
              <p:spPr>
                <a:xfrm>
                  <a:off x="10999085" y="4934977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29F2711E-024F-F3F8-CB99-088E7B6B6CF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999085" y="4934977"/>
                  <a:ext cx="365760" cy="369332"/>
                </a:xfrm>
                <a:prstGeom prst="rect">
                  <a:avLst/>
                </a:prstGeom>
                <a:blipFill>
                  <a:blip r:embed="rId2"/>
                  <a:stretch>
                    <a:fillRect l="-6667" r="-13333" b="-20000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40F2521-63F3-DB92-0FD0-740ED91D78C6}"/>
                    </a:ext>
                  </a:extLst>
                </p:cNvPr>
                <p:cNvSpPr txBox="1"/>
                <p:nvPr/>
              </p:nvSpPr>
              <p:spPr>
                <a:xfrm>
                  <a:off x="11025176" y="5573860"/>
                  <a:ext cx="365760" cy="369332"/>
                </a:xfrm>
                <a:prstGeom prst="rect">
                  <a:avLst/>
                </a:prstGeom>
                <a:noFill/>
                <a:effectLst/>
              </p:spPr>
              <p:txBody>
                <a:bodyPr wrap="square" t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MU Bright" panose="02000603000000000000" pitchFamily="2" charset="0"/>
                          </a:rPr>
                          <m:t>∅</m:t>
                        </m:r>
                      </m:oMath>
                    </m:oMathPara>
                  </a14:m>
                  <a:endParaRPr lang="en-US" dirty="0" err="1">
                    <a:solidFill>
                      <a:srgbClr val="FFC000"/>
                    </a:solidFill>
                    <a:effectLst>
                      <a:glow rad="25400">
                        <a:schemeClr val="tx1"/>
                      </a:glow>
                    </a:effectLst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mc:Choice>
          <mc:Fallback xmlns=""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40F2521-63F3-DB92-0FD0-740ED91D78C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025176" y="5573860"/>
                  <a:ext cx="365760" cy="369332"/>
                </a:xfrm>
                <a:prstGeom prst="rect">
                  <a:avLst/>
                </a:prstGeom>
                <a:blipFill>
                  <a:blip r:embed="rId3"/>
                  <a:stretch>
                    <a:fillRect l="-10000" r="-10000" b="-16129"/>
                  </a:stretch>
                </a:blipFill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54073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 animBg="1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Theme1">
  <a:themeElements>
    <a:clrScheme name="Custom 3">
      <a:dk1>
        <a:srgbClr val="6B767D"/>
      </a:dk1>
      <a:lt1>
        <a:srgbClr val="FFFFFF"/>
      </a:lt1>
      <a:dk2>
        <a:srgbClr val="384851"/>
      </a:dk2>
      <a:lt2>
        <a:srgbClr val="E7E6E6"/>
      </a:lt2>
      <a:accent1>
        <a:srgbClr val="007CD5"/>
      </a:accent1>
      <a:accent2>
        <a:srgbClr val="384851"/>
      </a:accent2>
      <a:accent3>
        <a:srgbClr val="00B2B1"/>
      </a:accent3>
      <a:accent4>
        <a:srgbClr val="FEC64D"/>
      </a:accent4>
      <a:accent5>
        <a:srgbClr val="0098C9"/>
      </a:accent5>
      <a:accent6>
        <a:srgbClr val="000000"/>
      </a:accent6>
      <a:hlink>
        <a:srgbClr val="000000"/>
      </a:hlink>
      <a:folHlink>
        <a:srgbClr val="6B76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radata PPT Template 1018" id="{EE612F73-3E02-9F48-B8B0-975331B1AC45}" vid="{3E1481C8-D4F0-9A4A-AD9B-9994492B8A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52661</TotalTime>
  <Words>6877</Words>
  <Application>Microsoft Macintosh PowerPoint</Application>
  <PresentationFormat>Widescreen</PresentationFormat>
  <Paragraphs>1372</Paragraphs>
  <Slides>50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61" baseType="lpstr">
      <vt:lpstr>ＭＳ Ｐゴシック</vt:lpstr>
      <vt:lpstr>宋体</vt:lpstr>
      <vt:lpstr>Arial</vt:lpstr>
      <vt:lpstr>Arial Regular</vt:lpstr>
      <vt:lpstr>Calibri</vt:lpstr>
      <vt:lpstr>Cambria Math</vt:lpstr>
      <vt:lpstr>CMU Bright</vt:lpstr>
      <vt:lpstr>Consolas</vt:lpstr>
      <vt:lpstr>Courier New</vt:lpstr>
      <vt:lpstr>Wingdings</vt:lpstr>
      <vt:lpstr>Theme1</vt:lpstr>
      <vt:lpstr>PowerPoint Presentation</vt:lpstr>
      <vt:lpstr>PowerPoint Presentation</vt:lpstr>
      <vt:lpstr>Creating a Node &amp; Inserting it at the Front of the List</vt:lpstr>
      <vt:lpstr>Creating a Node &amp; Inserting it at the End of the List</vt:lpstr>
      <vt:lpstr>"Dumping" the Linked List  "walk the list from head to tail"</vt:lpstr>
      <vt:lpstr>Finding A Node Containing a Specific Payload Value</vt:lpstr>
      <vt:lpstr>Deleting a Node in a Linked List</vt:lpstr>
      <vt:lpstr>Improving On Linked List Performance</vt:lpstr>
      <vt:lpstr>Hashing with chaining</vt:lpstr>
      <vt:lpstr>Hash Table With Collision Chaining (multiple linked lists)</vt:lpstr>
      <vt:lpstr>Simple 32-bit String Hash Function in C (djb2)</vt:lpstr>
      <vt:lpstr>Allocating the Hash Table (collision chain head pointers) Good use for calloc()</vt:lpstr>
      <vt:lpstr>Inserting Nodes into the Hash Table (at the end)</vt:lpstr>
      <vt:lpstr>"Dumping" the Hash Table (traversing all Nodes)</vt:lpstr>
      <vt:lpstr>Finding a Node with a Specific Payload Value</vt:lpstr>
      <vt:lpstr>Arm Core Floorplan</vt:lpstr>
      <vt:lpstr>32-Bit Arm - Registers</vt:lpstr>
      <vt:lpstr>Using Arm-32  Registers</vt:lpstr>
      <vt:lpstr>Assembly and Machine Code</vt:lpstr>
      <vt:lpstr>Anatomy of an Assembly instruction (3 address instruction)</vt:lpstr>
      <vt:lpstr>Meaning of an Instruction - ARM</vt:lpstr>
      <vt:lpstr>32-Bit Arm - Registers</vt:lpstr>
      <vt:lpstr>Program Execution: A Series of Instructions</vt:lpstr>
      <vt:lpstr>How to Access Memory?</vt:lpstr>
      <vt:lpstr>32-Bit Arm is a Load/Store Architecture</vt:lpstr>
      <vt:lpstr>Load/Store Concept: Load Operation</vt:lpstr>
      <vt:lpstr>Load/Store Concept: Store Operation</vt:lpstr>
      <vt:lpstr>Arm Register Summary</vt:lpstr>
      <vt:lpstr>AArch32 Instruction Categories</vt:lpstr>
      <vt:lpstr>First Look: Copying Values Between Registers - MOV</vt:lpstr>
      <vt:lpstr>mov – Copies Register Content between registers</vt:lpstr>
      <vt:lpstr>First Look: Add/Sub Registers</vt:lpstr>
      <vt:lpstr>add/sub – Add or Subtract two integers</vt:lpstr>
      <vt:lpstr>Writing a Sequence of Add &amp; Subtract Instructions</vt:lpstr>
      <vt:lpstr>Line Layout in an Arm Assembly Source</vt:lpstr>
      <vt:lpstr>Labels in Arm Assembly - 1</vt:lpstr>
      <vt:lpstr>Labels in Arm Assembly - 2</vt:lpstr>
      <vt:lpstr>Unconditional Branching –   Forces Execution to Continue at a Specified Label (goto)</vt:lpstr>
      <vt:lpstr>Examples of of Unconditional Branching</vt:lpstr>
      <vt:lpstr>Never Branch to the following instruction: It is not needed!</vt:lpstr>
      <vt:lpstr>Anatomy of a Conditional Branch: If statement</vt:lpstr>
      <vt:lpstr>cmp/cmm – Making Conditional Tests</vt:lpstr>
      <vt:lpstr>Quick Overview of the Condition Bits/Flags</vt:lpstr>
      <vt:lpstr>Conditional Tests: Implementing ARM Branch guards</vt:lpstr>
      <vt:lpstr>Branch and Loop Guard Strategy</vt:lpstr>
      <vt:lpstr>Program Flow:  Simple If statement, No Else</vt:lpstr>
      <vt:lpstr>Branch Guard "Adjustment" Table Preserving C Block Order In Assembly</vt:lpstr>
      <vt:lpstr>Arm Conditional Branching Simple IF no else</vt:lpstr>
      <vt:lpstr>If statement examples – Branch Around the True block!</vt:lpstr>
      <vt:lpstr>Branching Avoid: Spaghetti Code ("goto structure")</vt:lpstr>
    </vt:vector>
  </TitlesOfParts>
  <Manager/>
  <Company>Teradata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Keith Muller</dc:creator>
  <cp:keywords/>
  <dc:description/>
  <cp:lastModifiedBy>Keith Muller</cp:lastModifiedBy>
  <cp:revision>2584</cp:revision>
  <cp:lastPrinted>2024-05-02T18:23:40Z</cp:lastPrinted>
  <dcterms:created xsi:type="dcterms:W3CDTF">2018-10-05T16:35:28Z</dcterms:created>
  <dcterms:modified xsi:type="dcterms:W3CDTF">2024-05-07T19:14:16Z</dcterms:modified>
  <cp:category/>
</cp:coreProperties>
</file>